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Lst>
  <p:notesMasterIdLst>
    <p:notesMasterId r:id="rId32"/>
  </p:notesMasterIdLst>
  <p:handoutMasterIdLst>
    <p:handoutMasterId r:id="rId33"/>
  </p:handoutMasterIdLst>
  <p:sldIdLst>
    <p:sldId id="300" r:id="rId4"/>
    <p:sldId id="301" r:id="rId5"/>
    <p:sldId id="321" r:id="rId6"/>
    <p:sldId id="302" r:id="rId7"/>
    <p:sldId id="287" r:id="rId8"/>
    <p:sldId id="322" r:id="rId9"/>
    <p:sldId id="284" r:id="rId10"/>
    <p:sldId id="285" r:id="rId11"/>
    <p:sldId id="286" r:id="rId12"/>
    <p:sldId id="298" r:id="rId13"/>
    <p:sldId id="276" r:id="rId14"/>
    <p:sldId id="303" r:id="rId15"/>
    <p:sldId id="328" r:id="rId16"/>
    <p:sldId id="329" r:id="rId17"/>
    <p:sldId id="296" r:id="rId18"/>
    <p:sldId id="331" r:id="rId19"/>
    <p:sldId id="271" r:id="rId20"/>
    <p:sldId id="289" r:id="rId21"/>
    <p:sldId id="290" r:id="rId22"/>
    <p:sldId id="324" r:id="rId23"/>
    <p:sldId id="327" r:id="rId24"/>
    <p:sldId id="326" r:id="rId25"/>
    <p:sldId id="278" r:id="rId26"/>
    <p:sldId id="279" r:id="rId27"/>
    <p:sldId id="308" r:id="rId28"/>
    <p:sldId id="309" r:id="rId29"/>
    <p:sldId id="330" r:id="rId30"/>
    <p:sldId id="310" r:id="rId31"/>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FFFFFF"/>
    <a:srgbClr val="0000FF"/>
    <a:srgbClr val="66CCFF"/>
    <a:srgbClr val="EAEAEA"/>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7331" autoAdjust="0"/>
  </p:normalViewPr>
  <p:slideViewPr>
    <p:cSldViewPr snapToGrid="0">
      <p:cViewPr varScale="1">
        <p:scale>
          <a:sx n="33" d="100"/>
          <a:sy n="33" d="100"/>
        </p:scale>
        <p:origin x="1284" y="24"/>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9E9E7D-C3F8-42BD-9B8A-A29236F1AA9D}" type="doc">
      <dgm:prSet loTypeId="urn:microsoft.com/office/officeart/2005/8/layout/radial5" loCatId="relationship" qsTypeId="urn:microsoft.com/office/officeart/2005/8/quickstyle/simple5" qsCatId="simple" csTypeId="urn:microsoft.com/office/officeart/2005/8/colors/accent1_2" csCatId="accent1" phldr="1"/>
      <dgm:spPr/>
      <dgm:t>
        <a:bodyPr/>
        <a:lstStyle/>
        <a:p>
          <a:endParaRPr lang="en-CA"/>
        </a:p>
      </dgm:t>
    </dgm:pt>
    <dgm:pt modelId="{1A92BAA1-9ADB-45B0-B9B5-7C61E10EA107}">
      <dgm:prSet phldrT="[Text]" custT="1"/>
      <dgm:spPr>
        <a:solidFill>
          <a:srgbClr val="66CCFF">
            <a:alpha val="80000"/>
          </a:srgbClr>
        </a:solidFill>
      </dgm:spPr>
      <dgm:t>
        <a:bodyPr/>
        <a:lstStyle/>
        <a:p>
          <a:r>
            <a:rPr lang="en-CA" sz="1200" b="1" dirty="0">
              <a:solidFill>
                <a:schemeClr val="bg2"/>
              </a:solidFill>
              <a:latin typeface="Arial" panose="020B0604020202020204" pitchFamily="34" charset="0"/>
              <a:cs typeface="Arial" panose="020B0604020202020204" pitchFamily="34" charset="0"/>
            </a:rPr>
            <a:t>Engineering OH&amp;S Responsibilities</a:t>
          </a:r>
        </a:p>
      </dgm:t>
    </dgm:pt>
    <dgm:pt modelId="{C94A1F72-09CD-43CD-A63F-46044E104616}" type="parTrans" cxnId="{E12B3E79-2FA6-4435-ABA6-45B0DA1A1DA3}">
      <dgm:prSet/>
      <dgm:spPr/>
      <dgm:t>
        <a:bodyPr/>
        <a:lstStyle/>
        <a:p>
          <a:endParaRPr lang="en-CA" sz="1200"/>
        </a:p>
      </dgm:t>
    </dgm:pt>
    <dgm:pt modelId="{2CBC2A92-B418-4424-9312-ED36F591FF0D}" type="sibTrans" cxnId="{E12B3E79-2FA6-4435-ABA6-45B0DA1A1DA3}">
      <dgm:prSet/>
      <dgm:spPr/>
      <dgm:t>
        <a:bodyPr/>
        <a:lstStyle/>
        <a:p>
          <a:endParaRPr lang="en-CA" sz="1200"/>
        </a:p>
      </dgm:t>
    </dgm:pt>
    <dgm:pt modelId="{83D04D8A-EC20-4F03-9BD8-5EAE0C8C0603}">
      <dgm:prSet phldrT="[Text]" custT="1"/>
      <dgm:spPr>
        <a:solidFill>
          <a:srgbClr val="66CCFF">
            <a:alpha val="80000"/>
          </a:srgbClr>
        </a:solidFill>
      </dgm:spPr>
      <dgm:t>
        <a:bodyPr/>
        <a:lstStyle/>
        <a:p>
          <a:r>
            <a:rPr lang="en-CA" sz="1200" b="1" dirty="0">
              <a:solidFill>
                <a:srgbClr val="FF0000"/>
              </a:solidFill>
              <a:latin typeface="Arial" panose="020B0604020202020204" pitchFamily="34" charset="0"/>
              <a:cs typeface="Arial" panose="020B0604020202020204" pitchFamily="34" charset="0"/>
            </a:rPr>
            <a:t>Canada’s Criminal Code</a:t>
          </a:r>
        </a:p>
      </dgm:t>
    </dgm:pt>
    <dgm:pt modelId="{2FE8C061-CEE2-4542-BFD5-1902EBA88EC4}" type="parTrans" cxnId="{0B2DB8F4-384A-47D9-BBAF-A16AC414CB46}">
      <dgm:prSet custT="1"/>
      <dgm:spPr>
        <a:solidFill>
          <a:srgbClr val="66CCFF">
            <a:alpha val="80000"/>
          </a:srgbClr>
        </a:solidFill>
      </dgm:spPr>
      <dgm:t>
        <a:bodyPr/>
        <a:lstStyle/>
        <a:p>
          <a:endParaRPr lang="en-CA" sz="1200">
            <a:solidFill>
              <a:schemeClr val="bg2"/>
            </a:solidFill>
            <a:latin typeface="Arial" panose="020B0604020202020204" pitchFamily="34" charset="0"/>
            <a:cs typeface="Arial" panose="020B0604020202020204" pitchFamily="34" charset="0"/>
          </a:endParaRPr>
        </a:p>
      </dgm:t>
    </dgm:pt>
    <dgm:pt modelId="{9476019E-F071-4848-9BBB-3FF893FC7617}" type="sibTrans" cxnId="{0B2DB8F4-384A-47D9-BBAF-A16AC414CB46}">
      <dgm:prSet/>
      <dgm:spPr/>
      <dgm:t>
        <a:bodyPr/>
        <a:lstStyle/>
        <a:p>
          <a:endParaRPr lang="en-CA" sz="1200"/>
        </a:p>
      </dgm:t>
    </dgm:pt>
    <dgm:pt modelId="{1CC3E925-66AC-454B-BFA5-9EBE0DEDABCA}">
      <dgm:prSet phldrT="[Text]" custT="1"/>
      <dgm:spPr>
        <a:solidFill>
          <a:srgbClr val="66CCFF">
            <a:alpha val="80000"/>
          </a:srgbClr>
        </a:solidFill>
      </dgm:spPr>
      <dgm:t>
        <a:bodyPr/>
        <a:lstStyle/>
        <a:p>
          <a:r>
            <a:rPr lang="en-CA" sz="1200" b="1" dirty="0">
              <a:solidFill>
                <a:srgbClr val="FF0000"/>
              </a:solidFill>
              <a:latin typeface="Arial" panose="020B0604020202020204" pitchFamily="34" charset="0"/>
              <a:cs typeface="Arial" panose="020B0604020202020204" pitchFamily="34" charset="0"/>
            </a:rPr>
            <a:t>APEGA Engineering Act</a:t>
          </a:r>
        </a:p>
      </dgm:t>
    </dgm:pt>
    <dgm:pt modelId="{887AF6D1-F837-4251-964A-43E8E90E4D10}" type="parTrans" cxnId="{D189133B-2A31-49F5-B784-2B9C992C48E9}">
      <dgm:prSet custT="1"/>
      <dgm:spPr>
        <a:solidFill>
          <a:srgbClr val="66CCFF">
            <a:alpha val="80000"/>
          </a:srgbClr>
        </a:solidFill>
      </dgm:spPr>
      <dgm:t>
        <a:bodyPr/>
        <a:lstStyle/>
        <a:p>
          <a:endParaRPr lang="en-CA" sz="1200">
            <a:solidFill>
              <a:schemeClr val="bg2"/>
            </a:solidFill>
            <a:latin typeface="Arial" panose="020B0604020202020204" pitchFamily="34" charset="0"/>
            <a:cs typeface="Arial" panose="020B0604020202020204" pitchFamily="34" charset="0"/>
          </a:endParaRPr>
        </a:p>
      </dgm:t>
    </dgm:pt>
    <dgm:pt modelId="{2E355CFC-5EBF-4B26-B4C0-74F0C89A7581}" type="sibTrans" cxnId="{D189133B-2A31-49F5-B784-2B9C992C48E9}">
      <dgm:prSet/>
      <dgm:spPr/>
      <dgm:t>
        <a:bodyPr/>
        <a:lstStyle/>
        <a:p>
          <a:endParaRPr lang="en-CA" sz="1200"/>
        </a:p>
      </dgm:t>
    </dgm:pt>
    <dgm:pt modelId="{E5A622F0-FB3C-4D5A-B5FD-E477D6B5A494}">
      <dgm:prSet phldrT="[Text]" custT="1"/>
      <dgm:spPr>
        <a:solidFill>
          <a:srgbClr val="66CCFF">
            <a:alpha val="80000"/>
          </a:srgbClr>
        </a:solidFill>
      </dgm:spPr>
      <dgm:t>
        <a:bodyPr/>
        <a:lstStyle/>
        <a:p>
          <a:r>
            <a:rPr lang="en-CA" sz="1200" b="1" dirty="0">
              <a:solidFill>
                <a:schemeClr val="bg2"/>
              </a:solidFill>
              <a:latin typeface="Arial" panose="020B0604020202020204" pitchFamily="34" charset="0"/>
              <a:cs typeface="Arial" panose="020B0604020202020204" pitchFamily="34" charset="0"/>
            </a:rPr>
            <a:t>Canada’s Labour Code</a:t>
          </a:r>
        </a:p>
      </dgm:t>
    </dgm:pt>
    <dgm:pt modelId="{9F801FCF-4872-4A25-B823-47E086922FDD}" type="parTrans" cxnId="{5B1B9CA3-5F78-4564-A80D-53C6EE3C72AC}">
      <dgm:prSet custT="1"/>
      <dgm:spPr>
        <a:solidFill>
          <a:srgbClr val="66CCFF">
            <a:alpha val="80000"/>
          </a:srgbClr>
        </a:solidFill>
      </dgm:spPr>
      <dgm:t>
        <a:bodyPr/>
        <a:lstStyle/>
        <a:p>
          <a:endParaRPr lang="en-CA" sz="1200">
            <a:solidFill>
              <a:schemeClr val="bg2"/>
            </a:solidFill>
            <a:latin typeface="Arial" panose="020B0604020202020204" pitchFamily="34" charset="0"/>
            <a:cs typeface="Arial" panose="020B0604020202020204" pitchFamily="34" charset="0"/>
          </a:endParaRPr>
        </a:p>
      </dgm:t>
    </dgm:pt>
    <dgm:pt modelId="{4AB953E5-F6BA-433A-A3BD-995E6885EE56}" type="sibTrans" cxnId="{5B1B9CA3-5F78-4564-A80D-53C6EE3C72AC}">
      <dgm:prSet/>
      <dgm:spPr/>
      <dgm:t>
        <a:bodyPr/>
        <a:lstStyle/>
        <a:p>
          <a:endParaRPr lang="en-CA" sz="1200"/>
        </a:p>
      </dgm:t>
    </dgm:pt>
    <dgm:pt modelId="{99A38750-F87B-4E64-A002-3AC4775C68C0}">
      <dgm:prSet phldrT="[Text]" custT="1"/>
      <dgm:spPr>
        <a:solidFill>
          <a:srgbClr val="66CCFF">
            <a:alpha val="80000"/>
          </a:srgbClr>
        </a:solidFill>
      </dgm:spPr>
      <dgm:t>
        <a:bodyPr/>
        <a:lstStyle/>
        <a:p>
          <a:r>
            <a:rPr lang="en-CA" sz="1200" b="1" dirty="0">
              <a:solidFill>
                <a:schemeClr val="bg2"/>
              </a:solidFill>
              <a:latin typeface="Arial" panose="020B0604020202020204" pitchFamily="34" charset="0"/>
              <a:cs typeface="Arial" panose="020B0604020202020204" pitchFamily="34" charset="0"/>
            </a:rPr>
            <a:t>Alberta Labour Code</a:t>
          </a:r>
        </a:p>
      </dgm:t>
    </dgm:pt>
    <dgm:pt modelId="{4629B399-C2E5-4613-A55C-5EDE98A4445E}" type="parTrans" cxnId="{84E0EB00-221F-4756-B2B5-C7AACE124293}">
      <dgm:prSet custT="1"/>
      <dgm:spPr>
        <a:solidFill>
          <a:srgbClr val="66CCFF">
            <a:alpha val="80000"/>
          </a:srgbClr>
        </a:solidFill>
      </dgm:spPr>
      <dgm:t>
        <a:bodyPr/>
        <a:lstStyle/>
        <a:p>
          <a:endParaRPr lang="en-CA" sz="1200">
            <a:solidFill>
              <a:schemeClr val="bg2"/>
            </a:solidFill>
            <a:latin typeface="Arial" panose="020B0604020202020204" pitchFamily="34" charset="0"/>
            <a:cs typeface="Arial" panose="020B0604020202020204" pitchFamily="34" charset="0"/>
          </a:endParaRPr>
        </a:p>
      </dgm:t>
    </dgm:pt>
    <dgm:pt modelId="{E7044BFE-3A1F-456B-9282-CAD4934CA283}" type="sibTrans" cxnId="{84E0EB00-221F-4756-B2B5-C7AACE124293}">
      <dgm:prSet/>
      <dgm:spPr/>
      <dgm:t>
        <a:bodyPr/>
        <a:lstStyle/>
        <a:p>
          <a:endParaRPr lang="en-CA" sz="1200"/>
        </a:p>
      </dgm:t>
    </dgm:pt>
    <dgm:pt modelId="{9A7F3F0F-9D65-49E9-A6F6-38F6D77470E6}">
      <dgm:prSet phldrT="[Text]" custT="1"/>
      <dgm:spPr>
        <a:solidFill>
          <a:srgbClr val="66CCFF">
            <a:alpha val="80000"/>
          </a:srgbClr>
        </a:solidFill>
      </dgm:spPr>
      <dgm:t>
        <a:bodyPr/>
        <a:lstStyle/>
        <a:p>
          <a:r>
            <a:rPr lang="en-CA" sz="1200" b="1" dirty="0">
              <a:solidFill>
                <a:srgbClr val="FF0000"/>
              </a:solidFill>
              <a:latin typeface="Arial" panose="020B0604020202020204" pitchFamily="34" charset="0"/>
              <a:cs typeface="Arial" panose="020B0604020202020204" pitchFamily="34" charset="0"/>
            </a:rPr>
            <a:t>Alberta OH&amp;S Reg &amp; Code</a:t>
          </a:r>
        </a:p>
      </dgm:t>
    </dgm:pt>
    <dgm:pt modelId="{8638329E-95B5-47E3-87AA-2CD403DDF407}" type="parTrans" cxnId="{E0DC937F-FFC9-478F-A03E-19D93120FD73}">
      <dgm:prSet custT="1"/>
      <dgm:spPr>
        <a:solidFill>
          <a:srgbClr val="66CCFF">
            <a:alpha val="80000"/>
          </a:srgbClr>
        </a:solidFill>
      </dgm:spPr>
      <dgm:t>
        <a:bodyPr/>
        <a:lstStyle/>
        <a:p>
          <a:endParaRPr lang="en-CA" sz="1200">
            <a:solidFill>
              <a:schemeClr val="bg2"/>
            </a:solidFill>
            <a:latin typeface="Arial" panose="020B0604020202020204" pitchFamily="34" charset="0"/>
            <a:cs typeface="Arial" panose="020B0604020202020204" pitchFamily="34" charset="0"/>
          </a:endParaRPr>
        </a:p>
      </dgm:t>
    </dgm:pt>
    <dgm:pt modelId="{79FB7135-7C0A-4A99-8F74-97485CD57226}" type="sibTrans" cxnId="{E0DC937F-FFC9-478F-A03E-19D93120FD73}">
      <dgm:prSet/>
      <dgm:spPr/>
      <dgm:t>
        <a:bodyPr/>
        <a:lstStyle/>
        <a:p>
          <a:endParaRPr lang="en-CA" sz="1200"/>
        </a:p>
      </dgm:t>
    </dgm:pt>
    <dgm:pt modelId="{472D4E44-7C3D-4BE4-960C-D3B6FE27F30E}" type="pres">
      <dgm:prSet presAssocID="{019E9E7D-C3F8-42BD-9B8A-A29236F1AA9D}" presName="Name0" presStyleCnt="0">
        <dgm:presLayoutVars>
          <dgm:chMax val="1"/>
          <dgm:dir/>
          <dgm:animLvl val="ctr"/>
          <dgm:resizeHandles val="exact"/>
        </dgm:presLayoutVars>
      </dgm:prSet>
      <dgm:spPr/>
      <dgm:t>
        <a:bodyPr/>
        <a:lstStyle/>
        <a:p>
          <a:endParaRPr lang="en-US"/>
        </a:p>
      </dgm:t>
    </dgm:pt>
    <dgm:pt modelId="{7ECDE7F4-F00C-4656-BC00-74A3C672726B}" type="pres">
      <dgm:prSet presAssocID="{1A92BAA1-9ADB-45B0-B9B5-7C61E10EA107}" presName="centerShape" presStyleLbl="node0" presStyleIdx="0" presStyleCnt="1" custScaleX="127056" custScaleY="136208"/>
      <dgm:spPr/>
      <dgm:t>
        <a:bodyPr/>
        <a:lstStyle/>
        <a:p>
          <a:endParaRPr lang="en-US"/>
        </a:p>
      </dgm:t>
    </dgm:pt>
    <dgm:pt modelId="{0A412E6F-2179-4C67-934C-EC943E6A5A78}" type="pres">
      <dgm:prSet presAssocID="{2FE8C061-CEE2-4542-BFD5-1902EBA88EC4}" presName="parTrans" presStyleLbl="sibTrans2D1" presStyleIdx="0" presStyleCnt="5"/>
      <dgm:spPr/>
      <dgm:t>
        <a:bodyPr/>
        <a:lstStyle/>
        <a:p>
          <a:endParaRPr lang="en-US"/>
        </a:p>
      </dgm:t>
    </dgm:pt>
    <dgm:pt modelId="{2A30823F-4046-47E9-8873-4102E83B81AF}" type="pres">
      <dgm:prSet presAssocID="{2FE8C061-CEE2-4542-BFD5-1902EBA88EC4}" presName="connectorText" presStyleLbl="sibTrans2D1" presStyleIdx="0" presStyleCnt="5"/>
      <dgm:spPr/>
      <dgm:t>
        <a:bodyPr/>
        <a:lstStyle/>
        <a:p>
          <a:endParaRPr lang="en-US"/>
        </a:p>
      </dgm:t>
    </dgm:pt>
    <dgm:pt modelId="{65FEBC37-C108-4308-B0FD-46B1DA8720D8}" type="pres">
      <dgm:prSet presAssocID="{83D04D8A-EC20-4F03-9BD8-5EAE0C8C0603}" presName="node" presStyleLbl="node1" presStyleIdx="0" presStyleCnt="5">
        <dgm:presLayoutVars>
          <dgm:bulletEnabled val="1"/>
        </dgm:presLayoutVars>
      </dgm:prSet>
      <dgm:spPr/>
      <dgm:t>
        <a:bodyPr/>
        <a:lstStyle/>
        <a:p>
          <a:endParaRPr lang="en-US"/>
        </a:p>
      </dgm:t>
    </dgm:pt>
    <dgm:pt modelId="{2118118B-B18A-4980-B345-A2E23705CBD2}" type="pres">
      <dgm:prSet presAssocID="{887AF6D1-F837-4251-964A-43E8E90E4D10}" presName="parTrans" presStyleLbl="sibTrans2D1" presStyleIdx="1" presStyleCnt="5"/>
      <dgm:spPr/>
      <dgm:t>
        <a:bodyPr/>
        <a:lstStyle/>
        <a:p>
          <a:endParaRPr lang="en-US"/>
        </a:p>
      </dgm:t>
    </dgm:pt>
    <dgm:pt modelId="{B5290345-782D-4FBE-8D12-95F7B7373E41}" type="pres">
      <dgm:prSet presAssocID="{887AF6D1-F837-4251-964A-43E8E90E4D10}" presName="connectorText" presStyleLbl="sibTrans2D1" presStyleIdx="1" presStyleCnt="5"/>
      <dgm:spPr/>
      <dgm:t>
        <a:bodyPr/>
        <a:lstStyle/>
        <a:p>
          <a:endParaRPr lang="en-US"/>
        </a:p>
      </dgm:t>
    </dgm:pt>
    <dgm:pt modelId="{5E970B88-DCF9-4731-83A7-CE380525ED6F}" type="pres">
      <dgm:prSet presAssocID="{1CC3E925-66AC-454B-BFA5-9EBE0DEDABCA}" presName="node" presStyleLbl="node1" presStyleIdx="1" presStyleCnt="5">
        <dgm:presLayoutVars>
          <dgm:bulletEnabled val="1"/>
        </dgm:presLayoutVars>
      </dgm:prSet>
      <dgm:spPr/>
      <dgm:t>
        <a:bodyPr/>
        <a:lstStyle/>
        <a:p>
          <a:endParaRPr lang="en-US"/>
        </a:p>
      </dgm:t>
    </dgm:pt>
    <dgm:pt modelId="{EE999205-CA41-4524-9820-B3DF9E0AD3B3}" type="pres">
      <dgm:prSet presAssocID="{9F801FCF-4872-4A25-B823-47E086922FDD}" presName="parTrans" presStyleLbl="sibTrans2D1" presStyleIdx="2" presStyleCnt="5"/>
      <dgm:spPr/>
      <dgm:t>
        <a:bodyPr/>
        <a:lstStyle/>
        <a:p>
          <a:endParaRPr lang="en-US"/>
        </a:p>
      </dgm:t>
    </dgm:pt>
    <dgm:pt modelId="{D4CF6BD4-3E78-40AE-A0FD-426520CA3487}" type="pres">
      <dgm:prSet presAssocID="{9F801FCF-4872-4A25-B823-47E086922FDD}" presName="connectorText" presStyleLbl="sibTrans2D1" presStyleIdx="2" presStyleCnt="5"/>
      <dgm:spPr/>
      <dgm:t>
        <a:bodyPr/>
        <a:lstStyle/>
        <a:p>
          <a:endParaRPr lang="en-US"/>
        </a:p>
      </dgm:t>
    </dgm:pt>
    <dgm:pt modelId="{4BC01893-3CE5-46ED-9EE9-482F478EBAA4}" type="pres">
      <dgm:prSet presAssocID="{E5A622F0-FB3C-4D5A-B5FD-E477D6B5A494}" presName="node" presStyleLbl="node1" presStyleIdx="2" presStyleCnt="5">
        <dgm:presLayoutVars>
          <dgm:bulletEnabled val="1"/>
        </dgm:presLayoutVars>
      </dgm:prSet>
      <dgm:spPr/>
      <dgm:t>
        <a:bodyPr/>
        <a:lstStyle/>
        <a:p>
          <a:endParaRPr lang="en-US"/>
        </a:p>
      </dgm:t>
    </dgm:pt>
    <dgm:pt modelId="{CF330B2F-1EB5-466C-A88B-2AA3EF70D6BF}" type="pres">
      <dgm:prSet presAssocID="{4629B399-C2E5-4613-A55C-5EDE98A4445E}" presName="parTrans" presStyleLbl="sibTrans2D1" presStyleIdx="3" presStyleCnt="5"/>
      <dgm:spPr/>
      <dgm:t>
        <a:bodyPr/>
        <a:lstStyle/>
        <a:p>
          <a:endParaRPr lang="en-US"/>
        </a:p>
      </dgm:t>
    </dgm:pt>
    <dgm:pt modelId="{AEE6CB67-6DF9-44CB-8291-2494B6337461}" type="pres">
      <dgm:prSet presAssocID="{4629B399-C2E5-4613-A55C-5EDE98A4445E}" presName="connectorText" presStyleLbl="sibTrans2D1" presStyleIdx="3" presStyleCnt="5"/>
      <dgm:spPr/>
      <dgm:t>
        <a:bodyPr/>
        <a:lstStyle/>
        <a:p>
          <a:endParaRPr lang="en-US"/>
        </a:p>
      </dgm:t>
    </dgm:pt>
    <dgm:pt modelId="{C9DAD53F-82E7-4054-9129-4F23C61EC0ED}" type="pres">
      <dgm:prSet presAssocID="{99A38750-F87B-4E64-A002-3AC4775C68C0}" presName="node" presStyleLbl="node1" presStyleIdx="3" presStyleCnt="5">
        <dgm:presLayoutVars>
          <dgm:bulletEnabled val="1"/>
        </dgm:presLayoutVars>
      </dgm:prSet>
      <dgm:spPr/>
      <dgm:t>
        <a:bodyPr/>
        <a:lstStyle/>
        <a:p>
          <a:endParaRPr lang="en-US"/>
        </a:p>
      </dgm:t>
    </dgm:pt>
    <dgm:pt modelId="{91AEBDCF-63AC-487A-846E-178D4FEC640F}" type="pres">
      <dgm:prSet presAssocID="{8638329E-95B5-47E3-87AA-2CD403DDF407}" presName="parTrans" presStyleLbl="sibTrans2D1" presStyleIdx="4" presStyleCnt="5"/>
      <dgm:spPr/>
      <dgm:t>
        <a:bodyPr/>
        <a:lstStyle/>
        <a:p>
          <a:endParaRPr lang="en-US"/>
        </a:p>
      </dgm:t>
    </dgm:pt>
    <dgm:pt modelId="{B99C9A58-E829-4B20-BB3F-9585053E8721}" type="pres">
      <dgm:prSet presAssocID="{8638329E-95B5-47E3-87AA-2CD403DDF407}" presName="connectorText" presStyleLbl="sibTrans2D1" presStyleIdx="4" presStyleCnt="5"/>
      <dgm:spPr/>
      <dgm:t>
        <a:bodyPr/>
        <a:lstStyle/>
        <a:p>
          <a:endParaRPr lang="en-US"/>
        </a:p>
      </dgm:t>
    </dgm:pt>
    <dgm:pt modelId="{B2EB55DE-C815-413C-8E23-510D42F4ADB8}" type="pres">
      <dgm:prSet presAssocID="{9A7F3F0F-9D65-49E9-A6F6-38F6D77470E6}" presName="node" presStyleLbl="node1" presStyleIdx="4" presStyleCnt="5">
        <dgm:presLayoutVars>
          <dgm:bulletEnabled val="1"/>
        </dgm:presLayoutVars>
      </dgm:prSet>
      <dgm:spPr/>
      <dgm:t>
        <a:bodyPr/>
        <a:lstStyle/>
        <a:p>
          <a:endParaRPr lang="en-US"/>
        </a:p>
      </dgm:t>
    </dgm:pt>
  </dgm:ptLst>
  <dgm:cxnLst>
    <dgm:cxn modelId="{E0DC937F-FFC9-478F-A03E-19D93120FD73}" srcId="{1A92BAA1-9ADB-45B0-B9B5-7C61E10EA107}" destId="{9A7F3F0F-9D65-49E9-A6F6-38F6D77470E6}" srcOrd="4" destOrd="0" parTransId="{8638329E-95B5-47E3-87AA-2CD403DDF407}" sibTransId="{79FB7135-7C0A-4A99-8F74-97485CD57226}"/>
    <dgm:cxn modelId="{83A427B5-7590-4276-A016-81FF8406A6CC}" type="presOf" srcId="{887AF6D1-F837-4251-964A-43E8E90E4D10}" destId="{2118118B-B18A-4980-B345-A2E23705CBD2}" srcOrd="0" destOrd="0" presId="urn:microsoft.com/office/officeart/2005/8/layout/radial5"/>
    <dgm:cxn modelId="{E9B8E796-DC55-409B-B736-70FBB9F9C581}" type="presOf" srcId="{1CC3E925-66AC-454B-BFA5-9EBE0DEDABCA}" destId="{5E970B88-DCF9-4731-83A7-CE380525ED6F}" srcOrd="0" destOrd="0" presId="urn:microsoft.com/office/officeart/2005/8/layout/radial5"/>
    <dgm:cxn modelId="{5B1B9CA3-5F78-4564-A80D-53C6EE3C72AC}" srcId="{1A92BAA1-9ADB-45B0-B9B5-7C61E10EA107}" destId="{E5A622F0-FB3C-4D5A-B5FD-E477D6B5A494}" srcOrd="2" destOrd="0" parTransId="{9F801FCF-4872-4A25-B823-47E086922FDD}" sibTransId="{4AB953E5-F6BA-433A-A3BD-995E6885EE56}"/>
    <dgm:cxn modelId="{67507A83-E8C7-40D2-9840-3A1D11A262E3}" type="presOf" srcId="{887AF6D1-F837-4251-964A-43E8E90E4D10}" destId="{B5290345-782D-4FBE-8D12-95F7B7373E41}" srcOrd="1" destOrd="0" presId="urn:microsoft.com/office/officeart/2005/8/layout/radial5"/>
    <dgm:cxn modelId="{4E363B6D-34BE-4DDC-BB3C-132C3ADCE174}" type="presOf" srcId="{8638329E-95B5-47E3-87AA-2CD403DDF407}" destId="{B99C9A58-E829-4B20-BB3F-9585053E8721}" srcOrd="1" destOrd="0" presId="urn:microsoft.com/office/officeart/2005/8/layout/radial5"/>
    <dgm:cxn modelId="{F34C1467-4610-4738-9107-706686BA2B19}" type="presOf" srcId="{4629B399-C2E5-4613-A55C-5EDE98A4445E}" destId="{CF330B2F-1EB5-466C-A88B-2AA3EF70D6BF}" srcOrd="0" destOrd="0" presId="urn:microsoft.com/office/officeart/2005/8/layout/radial5"/>
    <dgm:cxn modelId="{A4EF70F1-5D72-4511-B02B-7566214FA948}" type="presOf" srcId="{83D04D8A-EC20-4F03-9BD8-5EAE0C8C0603}" destId="{65FEBC37-C108-4308-B0FD-46B1DA8720D8}" srcOrd="0" destOrd="0" presId="urn:microsoft.com/office/officeart/2005/8/layout/radial5"/>
    <dgm:cxn modelId="{1AE5CDA1-C8C6-41F9-A5E8-09EB7FDA3071}" type="presOf" srcId="{1A92BAA1-9ADB-45B0-B9B5-7C61E10EA107}" destId="{7ECDE7F4-F00C-4656-BC00-74A3C672726B}" srcOrd="0" destOrd="0" presId="urn:microsoft.com/office/officeart/2005/8/layout/radial5"/>
    <dgm:cxn modelId="{2173AA32-4515-4CD2-9FEF-64184F298152}" type="presOf" srcId="{9F801FCF-4872-4A25-B823-47E086922FDD}" destId="{EE999205-CA41-4524-9820-B3DF9E0AD3B3}" srcOrd="0" destOrd="0" presId="urn:microsoft.com/office/officeart/2005/8/layout/radial5"/>
    <dgm:cxn modelId="{2577F775-8E97-4CDC-A046-174A29C78E94}" type="presOf" srcId="{019E9E7D-C3F8-42BD-9B8A-A29236F1AA9D}" destId="{472D4E44-7C3D-4BE4-960C-D3B6FE27F30E}" srcOrd="0" destOrd="0" presId="urn:microsoft.com/office/officeart/2005/8/layout/radial5"/>
    <dgm:cxn modelId="{84E0EB00-221F-4756-B2B5-C7AACE124293}" srcId="{1A92BAA1-9ADB-45B0-B9B5-7C61E10EA107}" destId="{99A38750-F87B-4E64-A002-3AC4775C68C0}" srcOrd="3" destOrd="0" parTransId="{4629B399-C2E5-4613-A55C-5EDE98A4445E}" sibTransId="{E7044BFE-3A1F-456B-9282-CAD4934CA283}"/>
    <dgm:cxn modelId="{0280B7C3-5C6E-4F48-811C-FBB24306EDCB}" type="presOf" srcId="{2FE8C061-CEE2-4542-BFD5-1902EBA88EC4}" destId="{0A412E6F-2179-4C67-934C-EC943E6A5A78}" srcOrd="0" destOrd="0" presId="urn:microsoft.com/office/officeart/2005/8/layout/radial5"/>
    <dgm:cxn modelId="{BBFA2BA1-3C38-47CB-8193-7FE0AB8776C7}" type="presOf" srcId="{4629B399-C2E5-4613-A55C-5EDE98A4445E}" destId="{AEE6CB67-6DF9-44CB-8291-2494B6337461}" srcOrd="1" destOrd="0" presId="urn:microsoft.com/office/officeart/2005/8/layout/radial5"/>
    <dgm:cxn modelId="{638C435E-B161-4480-9274-620BFC65B9CF}" type="presOf" srcId="{99A38750-F87B-4E64-A002-3AC4775C68C0}" destId="{C9DAD53F-82E7-4054-9129-4F23C61EC0ED}" srcOrd="0" destOrd="0" presId="urn:microsoft.com/office/officeart/2005/8/layout/radial5"/>
    <dgm:cxn modelId="{CFA0E364-DC79-41B2-B0C1-20ED7FAE65B3}" type="presOf" srcId="{8638329E-95B5-47E3-87AA-2CD403DDF407}" destId="{91AEBDCF-63AC-487A-846E-178D4FEC640F}" srcOrd="0" destOrd="0" presId="urn:microsoft.com/office/officeart/2005/8/layout/radial5"/>
    <dgm:cxn modelId="{0B2DB8F4-384A-47D9-BBAF-A16AC414CB46}" srcId="{1A92BAA1-9ADB-45B0-B9B5-7C61E10EA107}" destId="{83D04D8A-EC20-4F03-9BD8-5EAE0C8C0603}" srcOrd="0" destOrd="0" parTransId="{2FE8C061-CEE2-4542-BFD5-1902EBA88EC4}" sibTransId="{9476019E-F071-4848-9BBB-3FF893FC7617}"/>
    <dgm:cxn modelId="{6C7ED749-46E6-4240-BC7F-ADE2943D244D}" type="presOf" srcId="{9A7F3F0F-9D65-49E9-A6F6-38F6D77470E6}" destId="{B2EB55DE-C815-413C-8E23-510D42F4ADB8}" srcOrd="0" destOrd="0" presId="urn:microsoft.com/office/officeart/2005/8/layout/radial5"/>
    <dgm:cxn modelId="{47254685-21E8-41A9-BADD-F174C06DBD9A}" type="presOf" srcId="{E5A622F0-FB3C-4D5A-B5FD-E477D6B5A494}" destId="{4BC01893-3CE5-46ED-9EE9-482F478EBAA4}" srcOrd="0" destOrd="0" presId="urn:microsoft.com/office/officeart/2005/8/layout/radial5"/>
    <dgm:cxn modelId="{6222706B-F714-46E2-BA44-561229BC21BB}" type="presOf" srcId="{2FE8C061-CEE2-4542-BFD5-1902EBA88EC4}" destId="{2A30823F-4046-47E9-8873-4102E83B81AF}" srcOrd="1" destOrd="0" presId="urn:microsoft.com/office/officeart/2005/8/layout/radial5"/>
    <dgm:cxn modelId="{D189133B-2A31-49F5-B784-2B9C992C48E9}" srcId="{1A92BAA1-9ADB-45B0-B9B5-7C61E10EA107}" destId="{1CC3E925-66AC-454B-BFA5-9EBE0DEDABCA}" srcOrd="1" destOrd="0" parTransId="{887AF6D1-F837-4251-964A-43E8E90E4D10}" sibTransId="{2E355CFC-5EBF-4B26-B4C0-74F0C89A7581}"/>
    <dgm:cxn modelId="{E12B3E79-2FA6-4435-ABA6-45B0DA1A1DA3}" srcId="{019E9E7D-C3F8-42BD-9B8A-A29236F1AA9D}" destId="{1A92BAA1-9ADB-45B0-B9B5-7C61E10EA107}" srcOrd="0" destOrd="0" parTransId="{C94A1F72-09CD-43CD-A63F-46044E104616}" sibTransId="{2CBC2A92-B418-4424-9312-ED36F591FF0D}"/>
    <dgm:cxn modelId="{9259EF54-26D0-4B43-BC4E-6702BFB2BFAC}" type="presOf" srcId="{9F801FCF-4872-4A25-B823-47E086922FDD}" destId="{D4CF6BD4-3E78-40AE-A0FD-426520CA3487}" srcOrd="1" destOrd="0" presId="urn:microsoft.com/office/officeart/2005/8/layout/radial5"/>
    <dgm:cxn modelId="{846CFCAF-E214-4373-ACD7-CA8B29FB5C5A}" type="presParOf" srcId="{472D4E44-7C3D-4BE4-960C-D3B6FE27F30E}" destId="{7ECDE7F4-F00C-4656-BC00-74A3C672726B}" srcOrd="0" destOrd="0" presId="urn:microsoft.com/office/officeart/2005/8/layout/radial5"/>
    <dgm:cxn modelId="{9B0150C3-2E5E-4BD5-A0AD-8A81EC30539E}" type="presParOf" srcId="{472D4E44-7C3D-4BE4-960C-D3B6FE27F30E}" destId="{0A412E6F-2179-4C67-934C-EC943E6A5A78}" srcOrd="1" destOrd="0" presId="urn:microsoft.com/office/officeart/2005/8/layout/radial5"/>
    <dgm:cxn modelId="{F7E7896E-8402-4993-BCA7-D709F72F683A}" type="presParOf" srcId="{0A412E6F-2179-4C67-934C-EC943E6A5A78}" destId="{2A30823F-4046-47E9-8873-4102E83B81AF}" srcOrd="0" destOrd="0" presId="urn:microsoft.com/office/officeart/2005/8/layout/radial5"/>
    <dgm:cxn modelId="{57F6A62A-6A45-4351-A2D6-5C089A2ECD2D}" type="presParOf" srcId="{472D4E44-7C3D-4BE4-960C-D3B6FE27F30E}" destId="{65FEBC37-C108-4308-B0FD-46B1DA8720D8}" srcOrd="2" destOrd="0" presId="urn:microsoft.com/office/officeart/2005/8/layout/radial5"/>
    <dgm:cxn modelId="{12A71AF9-AB6A-410D-B07C-0FD20C1434D0}" type="presParOf" srcId="{472D4E44-7C3D-4BE4-960C-D3B6FE27F30E}" destId="{2118118B-B18A-4980-B345-A2E23705CBD2}" srcOrd="3" destOrd="0" presId="urn:microsoft.com/office/officeart/2005/8/layout/radial5"/>
    <dgm:cxn modelId="{AE325BAF-E3D5-4FCB-99D4-19E390A355CF}" type="presParOf" srcId="{2118118B-B18A-4980-B345-A2E23705CBD2}" destId="{B5290345-782D-4FBE-8D12-95F7B7373E41}" srcOrd="0" destOrd="0" presId="urn:microsoft.com/office/officeart/2005/8/layout/radial5"/>
    <dgm:cxn modelId="{FC026C13-674C-433D-9B86-E3E5353AB117}" type="presParOf" srcId="{472D4E44-7C3D-4BE4-960C-D3B6FE27F30E}" destId="{5E970B88-DCF9-4731-83A7-CE380525ED6F}" srcOrd="4" destOrd="0" presId="urn:microsoft.com/office/officeart/2005/8/layout/radial5"/>
    <dgm:cxn modelId="{993AA1BB-2AD7-4955-887F-B1C905A56DEF}" type="presParOf" srcId="{472D4E44-7C3D-4BE4-960C-D3B6FE27F30E}" destId="{EE999205-CA41-4524-9820-B3DF9E0AD3B3}" srcOrd="5" destOrd="0" presId="urn:microsoft.com/office/officeart/2005/8/layout/radial5"/>
    <dgm:cxn modelId="{A5682504-27B7-4291-9E8F-85B579182ED2}" type="presParOf" srcId="{EE999205-CA41-4524-9820-B3DF9E0AD3B3}" destId="{D4CF6BD4-3E78-40AE-A0FD-426520CA3487}" srcOrd="0" destOrd="0" presId="urn:microsoft.com/office/officeart/2005/8/layout/radial5"/>
    <dgm:cxn modelId="{67A55BCB-CE69-47D2-8740-3BE579E88192}" type="presParOf" srcId="{472D4E44-7C3D-4BE4-960C-D3B6FE27F30E}" destId="{4BC01893-3CE5-46ED-9EE9-482F478EBAA4}" srcOrd="6" destOrd="0" presId="urn:microsoft.com/office/officeart/2005/8/layout/radial5"/>
    <dgm:cxn modelId="{7703BEA8-66E3-4804-9533-70C432DFE746}" type="presParOf" srcId="{472D4E44-7C3D-4BE4-960C-D3B6FE27F30E}" destId="{CF330B2F-1EB5-466C-A88B-2AA3EF70D6BF}" srcOrd="7" destOrd="0" presId="urn:microsoft.com/office/officeart/2005/8/layout/radial5"/>
    <dgm:cxn modelId="{15C773A8-0F31-406B-9FF7-56350379645B}" type="presParOf" srcId="{CF330B2F-1EB5-466C-A88B-2AA3EF70D6BF}" destId="{AEE6CB67-6DF9-44CB-8291-2494B6337461}" srcOrd="0" destOrd="0" presId="urn:microsoft.com/office/officeart/2005/8/layout/radial5"/>
    <dgm:cxn modelId="{49249CE4-B2F7-4A63-84D9-63C7AE375185}" type="presParOf" srcId="{472D4E44-7C3D-4BE4-960C-D3B6FE27F30E}" destId="{C9DAD53F-82E7-4054-9129-4F23C61EC0ED}" srcOrd="8" destOrd="0" presId="urn:microsoft.com/office/officeart/2005/8/layout/radial5"/>
    <dgm:cxn modelId="{41EC7CE0-9946-4946-8884-5C841EC56979}" type="presParOf" srcId="{472D4E44-7C3D-4BE4-960C-D3B6FE27F30E}" destId="{91AEBDCF-63AC-487A-846E-178D4FEC640F}" srcOrd="9" destOrd="0" presId="urn:microsoft.com/office/officeart/2005/8/layout/radial5"/>
    <dgm:cxn modelId="{0C2BBC99-1C1F-4019-8FA8-1B7F579DB060}" type="presParOf" srcId="{91AEBDCF-63AC-487A-846E-178D4FEC640F}" destId="{B99C9A58-E829-4B20-BB3F-9585053E8721}" srcOrd="0" destOrd="0" presId="urn:microsoft.com/office/officeart/2005/8/layout/radial5"/>
    <dgm:cxn modelId="{EC257D6B-5054-4EF0-AF57-A1855DB743F4}" type="presParOf" srcId="{472D4E44-7C3D-4BE4-960C-D3B6FE27F30E}" destId="{B2EB55DE-C815-413C-8E23-510D42F4ADB8}" srcOrd="10"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CDE7F4-F00C-4656-BC00-74A3C672726B}">
      <dsp:nvSpPr>
        <dsp:cNvPr id="0" name=""/>
        <dsp:cNvSpPr/>
      </dsp:nvSpPr>
      <dsp:spPr>
        <a:xfrm>
          <a:off x="2725971" y="1751283"/>
          <a:ext cx="1823501" cy="1954850"/>
        </a:xfrm>
        <a:prstGeom prst="ellipse">
          <a:avLst/>
        </a:prstGeom>
        <a:solidFill>
          <a:srgbClr val="66CCFF">
            <a:alpha val="8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CA" sz="1200" b="1" kern="1200" dirty="0">
              <a:solidFill>
                <a:schemeClr val="bg2"/>
              </a:solidFill>
              <a:latin typeface="Arial" panose="020B0604020202020204" pitchFamily="34" charset="0"/>
              <a:cs typeface="Arial" panose="020B0604020202020204" pitchFamily="34" charset="0"/>
            </a:rPr>
            <a:t>Engineering OH&amp;S Responsibilities</a:t>
          </a:r>
        </a:p>
      </dsp:txBody>
      <dsp:txXfrm>
        <a:off x="2993017" y="2037564"/>
        <a:ext cx="1289409" cy="1382288"/>
      </dsp:txXfrm>
    </dsp:sp>
    <dsp:sp modelId="{0A412E6F-2179-4C67-934C-EC943E6A5A78}">
      <dsp:nvSpPr>
        <dsp:cNvPr id="0" name=""/>
        <dsp:cNvSpPr/>
      </dsp:nvSpPr>
      <dsp:spPr>
        <a:xfrm rot="16200000">
          <a:off x="3554786" y="1355512"/>
          <a:ext cx="165871" cy="487966"/>
        </a:xfrm>
        <a:prstGeom prst="rightArrow">
          <a:avLst>
            <a:gd name="adj1" fmla="val 60000"/>
            <a:gd name="adj2" fmla="val 50000"/>
          </a:avLst>
        </a:prstGeom>
        <a:solidFill>
          <a:srgbClr val="66CCFF">
            <a:alpha val="8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CA" sz="1200" kern="1200">
            <a:solidFill>
              <a:schemeClr val="bg2"/>
            </a:solidFill>
            <a:latin typeface="Arial" panose="020B0604020202020204" pitchFamily="34" charset="0"/>
            <a:cs typeface="Arial" panose="020B0604020202020204" pitchFamily="34" charset="0"/>
          </a:endParaRPr>
        </a:p>
      </dsp:txBody>
      <dsp:txXfrm>
        <a:off x="3579667" y="1477986"/>
        <a:ext cx="116110" cy="292780"/>
      </dsp:txXfrm>
    </dsp:sp>
    <dsp:sp modelId="{65FEBC37-C108-4308-B0FD-46B1DA8720D8}">
      <dsp:nvSpPr>
        <dsp:cNvPr id="0" name=""/>
        <dsp:cNvSpPr/>
      </dsp:nvSpPr>
      <dsp:spPr>
        <a:xfrm>
          <a:off x="2920124" y="3122"/>
          <a:ext cx="1435195" cy="1435195"/>
        </a:xfrm>
        <a:prstGeom prst="ellipse">
          <a:avLst/>
        </a:prstGeom>
        <a:solidFill>
          <a:srgbClr val="66CCFF">
            <a:alpha val="8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CA" sz="1200" b="1" kern="1200" dirty="0">
              <a:solidFill>
                <a:srgbClr val="FF0000"/>
              </a:solidFill>
              <a:latin typeface="Arial" panose="020B0604020202020204" pitchFamily="34" charset="0"/>
              <a:cs typeface="Arial" panose="020B0604020202020204" pitchFamily="34" charset="0"/>
            </a:rPr>
            <a:t>Canada’s Criminal Code</a:t>
          </a:r>
        </a:p>
      </dsp:txBody>
      <dsp:txXfrm>
        <a:off x="3130303" y="213301"/>
        <a:ext cx="1014837" cy="1014837"/>
      </dsp:txXfrm>
    </dsp:sp>
    <dsp:sp modelId="{2118118B-B18A-4980-B345-A2E23705CBD2}">
      <dsp:nvSpPr>
        <dsp:cNvPr id="0" name=""/>
        <dsp:cNvSpPr/>
      </dsp:nvSpPr>
      <dsp:spPr>
        <a:xfrm rot="20520000">
          <a:off x="4583468" y="2145323"/>
          <a:ext cx="197654" cy="487966"/>
        </a:xfrm>
        <a:prstGeom prst="rightArrow">
          <a:avLst>
            <a:gd name="adj1" fmla="val 60000"/>
            <a:gd name="adj2" fmla="val 50000"/>
          </a:avLst>
        </a:prstGeom>
        <a:solidFill>
          <a:srgbClr val="66CCFF">
            <a:alpha val="8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CA" sz="1200" kern="1200">
            <a:solidFill>
              <a:schemeClr val="bg2"/>
            </a:solidFill>
            <a:latin typeface="Arial" panose="020B0604020202020204" pitchFamily="34" charset="0"/>
            <a:cs typeface="Arial" panose="020B0604020202020204" pitchFamily="34" charset="0"/>
          </a:endParaRPr>
        </a:p>
      </dsp:txBody>
      <dsp:txXfrm>
        <a:off x="4584919" y="2252078"/>
        <a:ext cx="138358" cy="292780"/>
      </dsp:txXfrm>
    </dsp:sp>
    <dsp:sp modelId="{5E970B88-DCF9-4731-83A7-CE380525ED6F}">
      <dsp:nvSpPr>
        <dsp:cNvPr id="0" name=""/>
        <dsp:cNvSpPr/>
      </dsp:nvSpPr>
      <dsp:spPr>
        <a:xfrm>
          <a:off x="4829835" y="1390608"/>
          <a:ext cx="1435195" cy="1435195"/>
        </a:xfrm>
        <a:prstGeom prst="ellipse">
          <a:avLst/>
        </a:prstGeom>
        <a:solidFill>
          <a:srgbClr val="66CCFF">
            <a:alpha val="8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CA" sz="1200" b="1" kern="1200" dirty="0">
              <a:solidFill>
                <a:srgbClr val="FF0000"/>
              </a:solidFill>
              <a:latin typeface="Arial" panose="020B0604020202020204" pitchFamily="34" charset="0"/>
              <a:cs typeface="Arial" panose="020B0604020202020204" pitchFamily="34" charset="0"/>
            </a:rPr>
            <a:t>APEGA Engineering Act</a:t>
          </a:r>
        </a:p>
      </dsp:txBody>
      <dsp:txXfrm>
        <a:off x="5040014" y="1600787"/>
        <a:ext cx="1014837" cy="1014837"/>
      </dsp:txXfrm>
    </dsp:sp>
    <dsp:sp modelId="{EE999205-CA41-4524-9820-B3DF9E0AD3B3}">
      <dsp:nvSpPr>
        <dsp:cNvPr id="0" name=""/>
        <dsp:cNvSpPr/>
      </dsp:nvSpPr>
      <dsp:spPr>
        <a:xfrm rot="3240000">
          <a:off x="4204745" y="3388168"/>
          <a:ext cx="178732" cy="487966"/>
        </a:xfrm>
        <a:prstGeom prst="rightArrow">
          <a:avLst>
            <a:gd name="adj1" fmla="val 60000"/>
            <a:gd name="adj2" fmla="val 50000"/>
          </a:avLst>
        </a:prstGeom>
        <a:solidFill>
          <a:srgbClr val="66CCFF">
            <a:alpha val="8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CA" sz="1200" kern="1200">
            <a:solidFill>
              <a:schemeClr val="bg2"/>
            </a:solidFill>
            <a:latin typeface="Arial" panose="020B0604020202020204" pitchFamily="34" charset="0"/>
            <a:cs typeface="Arial" panose="020B0604020202020204" pitchFamily="34" charset="0"/>
          </a:endParaRPr>
        </a:p>
      </dsp:txBody>
      <dsp:txXfrm>
        <a:off x="4215796" y="3464071"/>
        <a:ext cx="125112" cy="292780"/>
      </dsp:txXfrm>
    </dsp:sp>
    <dsp:sp modelId="{4BC01893-3CE5-46ED-9EE9-482F478EBAA4}">
      <dsp:nvSpPr>
        <dsp:cNvPr id="0" name=""/>
        <dsp:cNvSpPr/>
      </dsp:nvSpPr>
      <dsp:spPr>
        <a:xfrm>
          <a:off x="4100390" y="3635608"/>
          <a:ext cx="1435195" cy="1435195"/>
        </a:xfrm>
        <a:prstGeom prst="ellipse">
          <a:avLst/>
        </a:prstGeom>
        <a:solidFill>
          <a:srgbClr val="66CCFF">
            <a:alpha val="8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CA" sz="1200" b="1" kern="1200" dirty="0">
              <a:solidFill>
                <a:schemeClr val="bg2"/>
              </a:solidFill>
              <a:latin typeface="Arial" panose="020B0604020202020204" pitchFamily="34" charset="0"/>
              <a:cs typeface="Arial" panose="020B0604020202020204" pitchFamily="34" charset="0"/>
            </a:rPr>
            <a:t>Canada’s Labour Code</a:t>
          </a:r>
        </a:p>
      </dsp:txBody>
      <dsp:txXfrm>
        <a:off x="4310569" y="3845787"/>
        <a:ext cx="1014837" cy="1014837"/>
      </dsp:txXfrm>
    </dsp:sp>
    <dsp:sp modelId="{CF330B2F-1EB5-466C-A88B-2AA3EF70D6BF}">
      <dsp:nvSpPr>
        <dsp:cNvPr id="0" name=""/>
        <dsp:cNvSpPr/>
      </dsp:nvSpPr>
      <dsp:spPr>
        <a:xfrm rot="7560000">
          <a:off x="2891965" y="3388168"/>
          <a:ext cx="178732" cy="487966"/>
        </a:xfrm>
        <a:prstGeom prst="rightArrow">
          <a:avLst>
            <a:gd name="adj1" fmla="val 60000"/>
            <a:gd name="adj2" fmla="val 50000"/>
          </a:avLst>
        </a:prstGeom>
        <a:solidFill>
          <a:srgbClr val="66CCFF">
            <a:alpha val="8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CA" sz="1200" kern="1200">
            <a:solidFill>
              <a:schemeClr val="bg2"/>
            </a:solidFill>
            <a:latin typeface="Arial" panose="020B0604020202020204" pitchFamily="34" charset="0"/>
            <a:cs typeface="Arial" panose="020B0604020202020204" pitchFamily="34" charset="0"/>
          </a:endParaRPr>
        </a:p>
      </dsp:txBody>
      <dsp:txXfrm rot="10800000">
        <a:off x="2934534" y="3464071"/>
        <a:ext cx="125112" cy="292780"/>
      </dsp:txXfrm>
    </dsp:sp>
    <dsp:sp modelId="{C9DAD53F-82E7-4054-9129-4F23C61EC0ED}">
      <dsp:nvSpPr>
        <dsp:cNvPr id="0" name=""/>
        <dsp:cNvSpPr/>
      </dsp:nvSpPr>
      <dsp:spPr>
        <a:xfrm>
          <a:off x="1739858" y="3635608"/>
          <a:ext cx="1435195" cy="1435195"/>
        </a:xfrm>
        <a:prstGeom prst="ellipse">
          <a:avLst/>
        </a:prstGeom>
        <a:solidFill>
          <a:srgbClr val="66CCFF">
            <a:alpha val="8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CA" sz="1200" b="1" kern="1200" dirty="0">
              <a:solidFill>
                <a:schemeClr val="bg2"/>
              </a:solidFill>
              <a:latin typeface="Arial" panose="020B0604020202020204" pitchFamily="34" charset="0"/>
              <a:cs typeface="Arial" panose="020B0604020202020204" pitchFamily="34" charset="0"/>
            </a:rPr>
            <a:t>Alberta Labour Code</a:t>
          </a:r>
        </a:p>
      </dsp:txBody>
      <dsp:txXfrm>
        <a:off x="1950037" y="3845787"/>
        <a:ext cx="1014837" cy="1014837"/>
      </dsp:txXfrm>
    </dsp:sp>
    <dsp:sp modelId="{91AEBDCF-63AC-487A-846E-178D4FEC640F}">
      <dsp:nvSpPr>
        <dsp:cNvPr id="0" name=""/>
        <dsp:cNvSpPr/>
      </dsp:nvSpPr>
      <dsp:spPr>
        <a:xfrm rot="11880000">
          <a:off x="2494320" y="2145323"/>
          <a:ext cx="197654" cy="487966"/>
        </a:xfrm>
        <a:prstGeom prst="rightArrow">
          <a:avLst>
            <a:gd name="adj1" fmla="val 60000"/>
            <a:gd name="adj2" fmla="val 50000"/>
          </a:avLst>
        </a:prstGeom>
        <a:solidFill>
          <a:srgbClr val="66CCFF">
            <a:alpha val="8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CA" sz="1200" kern="1200">
            <a:solidFill>
              <a:schemeClr val="bg2"/>
            </a:solidFill>
            <a:latin typeface="Arial" panose="020B0604020202020204" pitchFamily="34" charset="0"/>
            <a:cs typeface="Arial" panose="020B0604020202020204" pitchFamily="34" charset="0"/>
          </a:endParaRPr>
        </a:p>
      </dsp:txBody>
      <dsp:txXfrm rot="10800000">
        <a:off x="2552165" y="2252078"/>
        <a:ext cx="138358" cy="292780"/>
      </dsp:txXfrm>
    </dsp:sp>
    <dsp:sp modelId="{B2EB55DE-C815-413C-8E23-510D42F4ADB8}">
      <dsp:nvSpPr>
        <dsp:cNvPr id="0" name=""/>
        <dsp:cNvSpPr/>
      </dsp:nvSpPr>
      <dsp:spPr>
        <a:xfrm>
          <a:off x="1010413" y="1390608"/>
          <a:ext cx="1435195" cy="1435195"/>
        </a:xfrm>
        <a:prstGeom prst="ellipse">
          <a:avLst/>
        </a:prstGeom>
        <a:solidFill>
          <a:srgbClr val="66CCFF">
            <a:alpha val="8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CA" sz="1200" b="1" kern="1200" dirty="0">
              <a:solidFill>
                <a:srgbClr val="FF0000"/>
              </a:solidFill>
              <a:latin typeface="Arial" panose="020B0604020202020204" pitchFamily="34" charset="0"/>
              <a:cs typeface="Arial" panose="020B0604020202020204" pitchFamily="34" charset="0"/>
            </a:rPr>
            <a:t>Alberta OH&amp;S Reg &amp; Code</a:t>
          </a:r>
        </a:p>
      </dsp:txBody>
      <dsp:txXfrm>
        <a:off x="1220592" y="1600787"/>
        <a:ext cx="1014837" cy="1014837"/>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CA"/>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72277AFA-C138-45E5-B8B6-463A74809DCE}" type="datetimeFigureOut">
              <a:rPr lang="en-CA" smtClean="0"/>
              <a:t>2019-11-02</a:t>
            </a:fld>
            <a:endParaRPr lang="en-CA"/>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CA"/>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268703EB-2FF3-4E38-9C04-9301F1FDA620}" type="slidenum">
              <a:rPr lang="en-CA" smtClean="0"/>
              <a:t>‹#›</a:t>
            </a:fld>
            <a:endParaRPr lang="en-CA"/>
          </a:p>
        </p:txBody>
      </p:sp>
    </p:spTree>
    <p:extLst>
      <p:ext uri="{BB962C8B-B14F-4D97-AF65-F5344CB8AC3E}">
        <p14:creationId xmlns:p14="http://schemas.microsoft.com/office/powerpoint/2010/main" val="22730064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CA"/>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1C38F2C4-FF38-450C-9F55-8CF08635477C}" type="datetimeFigureOut">
              <a:rPr lang="en-CA" smtClean="0"/>
              <a:t>2019-11-02</a:t>
            </a:fld>
            <a:endParaRPr lang="en-CA"/>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CA"/>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CA"/>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083DD41F-FC7A-4B30-9BE9-EA6FFE14FF0C}" type="slidenum">
              <a:rPr lang="en-CA" smtClean="0"/>
              <a:t>‹#›</a:t>
            </a:fld>
            <a:endParaRPr lang="en-CA"/>
          </a:p>
        </p:txBody>
      </p:sp>
    </p:spTree>
    <p:extLst>
      <p:ext uri="{BB962C8B-B14F-4D97-AF65-F5344CB8AC3E}">
        <p14:creationId xmlns:p14="http://schemas.microsoft.com/office/powerpoint/2010/main" val="2764272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a:noFill/>
        </p:spPr>
        <p:txBody>
          <a:bodyPr/>
          <a:lstStyle>
            <a:lvl1pPr defTabSz="911225">
              <a:defRPr sz="2400">
                <a:solidFill>
                  <a:schemeClr val="tx1"/>
                </a:solidFill>
                <a:latin typeface="Times New Roman" panose="02020603050405020304" pitchFamily="18" charset="0"/>
              </a:defRPr>
            </a:lvl1pPr>
            <a:lvl2pPr marL="742950" indent="-285750" defTabSz="911225">
              <a:defRPr sz="2400">
                <a:solidFill>
                  <a:schemeClr val="tx1"/>
                </a:solidFill>
                <a:latin typeface="Times New Roman" panose="02020603050405020304" pitchFamily="18" charset="0"/>
              </a:defRPr>
            </a:lvl2pPr>
            <a:lvl3pPr marL="1143000" indent="-228600" defTabSz="911225">
              <a:defRPr sz="2400">
                <a:solidFill>
                  <a:schemeClr val="tx1"/>
                </a:solidFill>
                <a:latin typeface="Times New Roman" panose="02020603050405020304" pitchFamily="18" charset="0"/>
              </a:defRPr>
            </a:lvl3pPr>
            <a:lvl4pPr marL="1600200" indent="-228600" defTabSz="911225">
              <a:defRPr sz="2400">
                <a:solidFill>
                  <a:schemeClr val="tx1"/>
                </a:solidFill>
                <a:latin typeface="Times New Roman" panose="02020603050405020304" pitchFamily="18" charset="0"/>
              </a:defRPr>
            </a:lvl4pPr>
            <a:lvl5pPr marL="2057400" indent="-228600" defTabSz="911225">
              <a:defRPr sz="2400">
                <a:solidFill>
                  <a:schemeClr val="tx1"/>
                </a:solidFill>
                <a:latin typeface="Times New Roman" panose="02020603050405020304" pitchFamily="18" charset="0"/>
              </a:defRPr>
            </a:lvl5pPr>
            <a:lvl6pPr marL="2514600" indent="-228600" defTabSz="9112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112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112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1122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1225"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2015-2016</a:t>
            </a:r>
          </a:p>
        </p:txBody>
      </p:sp>
      <p:sp>
        <p:nvSpPr>
          <p:cNvPr id="7171" name="Rectangle 7"/>
          <p:cNvSpPr>
            <a:spLocks noGrp="1" noChangeArrowheads="1"/>
          </p:cNvSpPr>
          <p:nvPr>
            <p:ph type="sldNum" sz="quarter" idx="5"/>
          </p:nvPr>
        </p:nvSpPr>
        <p:spPr>
          <a:noFill/>
        </p:spPr>
        <p:txBody>
          <a:bodyPr/>
          <a:lstStyle>
            <a:lvl1pPr defTabSz="911225">
              <a:defRPr sz="2400">
                <a:solidFill>
                  <a:schemeClr val="tx1"/>
                </a:solidFill>
                <a:latin typeface="Times New Roman" panose="02020603050405020304" pitchFamily="18" charset="0"/>
              </a:defRPr>
            </a:lvl1pPr>
            <a:lvl2pPr marL="742950" indent="-285750" defTabSz="911225">
              <a:defRPr sz="2400">
                <a:solidFill>
                  <a:schemeClr val="tx1"/>
                </a:solidFill>
                <a:latin typeface="Times New Roman" panose="02020603050405020304" pitchFamily="18" charset="0"/>
              </a:defRPr>
            </a:lvl2pPr>
            <a:lvl3pPr marL="1143000" indent="-228600" defTabSz="911225">
              <a:defRPr sz="2400">
                <a:solidFill>
                  <a:schemeClr val="tx1"/>
                </a:solidFill>
                <a:latin typeface="Times New Roman" panose="02020603050405020304" pitchFamily="18" charset="0"/>
              </a:defRPr>
            </a:lvl3pPr>
            <a:lvl4pPr marL="1600200" indent="-228600" defTabSz="911225">
              <a:defRPr sz="2400">
                <a:solidFill>
                  <a:schemeClr val="tx1"/>
                </a:solidFill>
                <a:latin typeface="Times New Roman" panose="02020603050405020304" pitchFamily="18" charset="0"/>
              </a:defRPr>
            </a:lvl4pPr>
            <a:lvl5pPr marL="2057400" indent="-228600" defTabSz="911225">
              <a:defRPr sz="2400">
                <a:solidFill>
                  <a:schemeClr val="tx1"/>
                </a:solidFill>
                <a:latin typeface="Times New Roman" panose="02020603050405020304" pitchFamily="18" charset="0"/>
              </a:defRPr>
            </a:lvl5pPr>
            <a:lvl6pPr marL="2514600" indent="-228600" defTabSz="9112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112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112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1122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911225" rtl="0" eaLnBrk="0" fontAlgn="base" latinLnBrk="0" hangingPunct="0">
              <a:lnSpc>
                <a:spcPct val="100000"/>
              </a:lnSpc>
              <a:spcBef>
                <a:spcPct val="0"/>
              </a:spcBef>
              <a:spcAft>
                <a:spcPct val="0"/>
              </a:spcAft>
              <a:buClrTx/>
              <a:buSzTx/>
              <a:buFontTx/>
              <a:buNone/>
              <a:tabLst/>
              <a:defRPr/>
            </a:pPr>
            <a:fld id="{5856583F-52EA-43BE-AB3E-0599581ED2A7}"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1225" rtl="0" eaLnBrk="0" fontAlgn="base" latinLnBrk="0" hangingPunct="0">
                <a:lnSpc>
                  <a:spcPct val="100000"/>
                </a:lnSpc>
                <a:spcBef>
                  <a:spcPct val="0"/>
                </a:spcBef>
                <a:spcAft>
                  <a:spcPct val="0"/>
                </a:spcAft>
                <a:buClrTx/>
                <a:buSzTx/>
                <a:buFontTx/>
                <a:buNone/>
                <a:tabLst/>
                <a:defRPr/>
              </a:pPr>
              <a:t>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7172" name="Rectangle 2"/>
          <p:cNvSpPr txBox="1">
            <a:spLocks noGrp="1" noChangeArrowheads="1"/>
          </p:cNvSpPr>
          <p:nvPr/>
        </p:nvSpPr>
        <p:spPr bwMode="auto">
          <a:xfrm>
            <a:off x="0" y="0"/>
            <a:ext cx="3014870" cy="467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06" tIns="46454" rIns="92906" bIns="46454"/>
          <a:lstStyle>
            <a:lvl1pPr>
              <a:spcBef>
                <a:spcPct val="30000"/>
              </a:spcBef>
              <a:defRPr sz="1200">
                <a:solidFill>
                  <a:schemeClr val="tx1"/>
                </a:solidFill>
                <a:latin typeface="Times New Roman" panose="02020603050405020304" pitchFamily="18" charset="0"/>
              </a:defRPr>
            </a:lvl1pPr>
            <a:lvl2pPr marL="728663" indent="-279400">
              <a:spcBef>
                <a:spcPct val="30000"/>
              </a:spcBef>
              <a:defRPr sz="1200">
                <a:solidFill>
                  <a:schemeClr val="tx1"/>
                </a:solidFill>
                <a:latin typeface="Times New Roman" panose="02020603050405020304" pitchFamily="18" charset="0"/>
              </a:defRPr>
            </a:lvl2pPr>
            <a:lvl3pPr marL="1122363" indent="-225425">
              <a:spcBef>
                <a:spcPct val="30000"/>
              </a:spcBef>
              <a:defRPr sz="1200">
                <a:solidFill>
                  <a:schemeClr val="tx1"/>
                </a:solidFill>
                <a:latin typeface="Times New Roman" panose="02020603050405020304" pitchFamily="18" charset="0"/>
              </a:defRPr>
            </a:lvl3pPr>
            <a:lvl4pPr marL="1570038" indent="-223838">
              <a:spcBef>
                <a:spcPct val="30000"/>
              </a:spcBef>
              <a:defRPr sz="1200">
                <a:solidFill>
                  <a:schemeClr val="tx1"/>
                </a:solidFill>
                <a:latin typeface="Times New Roman" panose="02020603050405020304" pitchFamily="18" charset="0"/>
              </a:defRPr>
            </a:lvl4pPr>
            <a:lvl5pPr marL="2019300" indent="-225425">
              <a:spcBef>
                <a:spcPct val="30000"/>
              </a:spcBef>
              <a:defRPr sz="1200">
                <a:solidFill>
                  <a:schemeClr val="tx1"/>
                </a:solidFill>
                <a:latin typeface="Times New Roman" panose="02020603050405020304" pitchFamily="18" charset="0"/>
              </a:defRPr>
            </a:lvl5pPr>
            <a:lvl6pPr marL="2476500" indent="-225425" eaLnBrk="0" fontAlgn="base" hangingPunct="0">
              <a:spcBef>
                <a:spcPct val="30000"/>
              </a:spcBef>
              <a:spcAft>
                <a:spcPct val="0"/>
              </a:spcAft>
              <a:defRPr sz="1200">
                <a:solidFill>
                  <a:schemeClr val="tx1"/>
                </a:solidFill>
                <a:latin typeface="Times New Roman" panose="02020603050405020304" pitchFamily="18" charset="0"/>
              </a:defRPr>
            </a:lvl6pPr>
            <a:lvl7pPr marL="2933700" indent="-225425" eaLnBrk="0" fontAlgn="base" hangingPunct="0">
              <a:spcBef>
                <a:spcPct val="30000"/>
              </a:spcBef>
              <a:spcAft>
                <a:spcPct val="0"/>
              </a:spcAft>
              <a:defRPr sz="1200">
                <a:solidFill>
                  <a:schemeClr val="tx1"/>
                </a:solidFill>
                <a:latin typeface="Times New Roman" panose="02020603050405020304" pitchFamily="18" charset="0"/>
              </a:defRPr>
            </a:lvl7pPr>
            <a:lvl8pPr marL="3390900" indent="-225425" eaLnBrk="0" fontAlgn="base" hangingPunct="0">
              <a:spcBef>
                <a:spcPct val="30000"/>
              </a:spcBef>
              <a:spcAft>
                <a:spcPct val="0"/>
              </a:spcAft>
              <a:defRPr sz="1200">
                <a:solidFill>
                  <a:schemeClr val="tx1"/>
                </a:solidFill>
                <a:latin typeface="Times New Roman" panose="02020603050405020304" pitchFamily="18" charset="0"/>
              </a:defRPr>
            </a:lvl8pPr>
            <a:lvl9pPr marL="3848100" indent="-225425"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ENGG404 Lecture 00 - Day 1</a:t>
            </a:r>
          </a:p>
        </p:txBody>
      </p:sp>
      <p:sp>
        <p:nvSpPr>
          <p:cNvPr id="7173" name="Rectangle 6"/>
          <p:cNvSpPr txBox="1">
            <a:spLocks noGrp="1" noChangeArrowheads="1"/>
          </p:cNvSpPr>
          <p:nvPr/>
        </p:nvSpPr>
        <p:spPr bwMode="auto">
          <a:xfrm>
            <a:off x="0" y="8841626"/>
            <a:ext cx="3014870" cy="467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06" tIns="46454" rIns="92906" bIns="46454" anchor="b"/>
          <a:lstStyle>
            <a:lvl1pPr>
              <a:spcBef>
                <a:spcPct val="30000"/>
              </a:spcBef>
              <a:defRPr sz="1200">
                <a:solidFill>
                  <a:schemeClr val="tx1"/>
                </a:solidFill>
                <a:latin typeface="Times New Roman" panose="02020603050405020304" pitchFamily="18" charset="0"/>
              </a:defRPr>
            </a:lvl1pPr>
            <a:lvl2pPr marL="728663" indent="-279400">
              <a:spcBef>
                <a:spcPct val="30000"/>
              </a:spcBef>
              <a:defRPr sz="1200">
                <a:solidFill>
                  <a:schemeClr val="tx1"/>
                </a:solidFill>
                <a:latin typeface="Times New Roman" panose="02020603050405020304" pitchFamily="18" charset="0"/>
              </a:defRPr>
            </a:lvl2pPr>
            <a:lvl3pPr marL="1122363" indent="-225425">
              <a:spcBef>
                <a:spcPct val="30000"/>
              </a:spcBef>
              <a:defRPr sz="1200">
                <a:solidFill>
                  <a:schemeClr val="tx1"/>
                </a:solidFill>
                <a:latin typeface="Times New Roman" panose="02020603050405020304" pitchFamily="18" charset="0"/>
              </a:defRPr>
            </a:lvl3pPr>
            <a:lvl4pPr marL="1570038" indent="-223838">
              <a:spcBef>
                <a:spcPct val="30000"/>
              </a:spcBef>
              <a:defRPr sz="1200">
                <a:solidFill>
                  <a:schemeClr val="tx1"/>
                </a:solidFill>
                <a:latin typeface="Times New Roman" panose="02020603050405020304" pitchFamily="18" charset="0"/>
              </a:defRPr>
            </a:lvl4pPr>
            <a:lvl5pPr marL="2019300" indent="-225425">
              <a:spcBef>
                <a:spcPct val="30000"/>
              </a:spcBef>
              <a:defRPr sz="1200">
                <a:solidFill>
                  <a:schemeClr val="tx1"/>
                </a:solidFill>
                <a:latin typeface="Times New Roman" panose="02020603050405020304" pitchFamily="18" charset="0"/>
              </a:defRPr>
            </a:lvl5pPr>
            <a:lvl6pPr marL="2476500" indent="-225425" eaLnBrk="0" fontAlgn="base" hangingPunct="0">
              <a:spcBef>
                <a:spcPct val="30000"/>
              </a:spcBef>
              <a:spcAft>
                <a:spcPct val="0"/>
              </a:spcAft>
              <a:defRPr sz="1200">
                <a:solidFill>
                  <a:schemeClr val="tx1"/>
                </a:solidFill>
                <a:latin typeface="Times New Roman" panose="02020603050405020304" pitchFamily="18" charset="0"/>
              </a:defRPr>
            </a:lvl6pPr>
            <a:lvl7pPr marL="2933700" indent="-225425" eaLnBrk="0" fontAlgn="base" hangingPunct="0">
              <a:spcBef>
                <a:spcPct val="30000"/>
              </a:spcBef>
              <a:spcAft>
                <a:spcPct val="0"/>
              </a:spcAft>
              <a:defRPr sz="1200">
                <a:solidFill>
                  <a:schemeClr val="tx1"/>
                </a:solidFill>
                <a:latin typeface="Times New Roman" panose="02020603050405020304" pitchFamily="18" charset="0"/>
              </a:defRPr>
            </a:lvl7pPr>
            <a:lvl8pPr marL="3390900" indent="-225425" eaLnBrk="0" fontAlgn="base" hangingPunct="0">
              <a:spcBef>
                <a:spcPct val="30000"/>
              </a:spcBef>
              <a:spcAft>
                <a:spcPct val="0"/>
              </a:spcAft>
              <a:defRPr sz="1200">
                <a:solidFill>
                  <a:schemeClr val="tx1"/>
                </a:solidFill>
                <a:latin typeface="Times New Roman" panose="02020603050405020304" pitchFamily="18" charset="0"/>
              </a:defRPr>
            </a:lvl8pPr>
            <a:lvl9pPr marL="3848100" indent="-225425"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2012 Fall</a:t>
            </a:r>
          </a:p>
        </p:txBody>
      </p:sp>
      <p:sp>
        <p:nvSpPr>
          <p:cNvPr id="7174" name="Rectangle 7"/>
          <p:cNvSpPr txBox="1">
            <a:spLocks noGrp="1" noChangeArrowheads="1"/>
          </p:cNvSpPr>
          <p:nvPr/>
        </p:nvSpPr>
        <p:spPr bwMode="auto">
          <a:xfrm>
            <a:off x="3939968" y="8841626"/>
            <a:ext cx="3014870" cy="467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06" tIns="46454" rIns="92906" bIns="46454" anchor="b"/>
          <a:lstStyle>
            <a:lvl1pPr>
              <a:spcBef>
                <a:spcPct val="30000"/>
              </a:spcBef>
              <a:defRPr sz="1200">
                <a:solidFill>
                  <a:schemeClr val="tx1"/>
                </a:solidFill>
                <a:latin typeface="Times New Roman" panose="02020603050405020304" pitchFamily="18" charset="0"/>
              </a:defRPr>
            </a:lvl1pPr>
            <a:lvl2pPr marL="728663" indent="-279400">
              <a:spcBef>
                <a:spcPct val="30000"/>
              </a:spcBef>
              <a:defRPr sz="1200">
                <a:solidFill>
                  <a:schemeClr val="tx1"/>
                </a:solidFill>
                <a:latin typeface="Times New Roman" panose="02020603050405020304" pitchFamily="18" charset="0"/>
              </a:defRPr>
            </a:lvl2pPr>
            <a:lvl3pPr marL="1122363" indent="-225425">
              <a:spcBef>
                <a:spcPct val="30000"/>
              </a:spcBef>
              <a:defRPr sz="1200">
                <a:solidFill>
                  <a:schemeClr val="tx1"/>
                </a:solidFill>
                <a:latin typeface="Times New Roman" panose="02020603050405020304" pitchFamily="18" charset="0"/>
              </a:defRPr>
            </a:lvl3pPr>
            <a:lvl4pPr marL="1570038" indent="-223838">
              <a:spcBef>
                <a:spcPct val="30000"/>
              </a:spcBef>
              <a:defRPr sz="1200">
                <a:solidFill>
                  <a:schemeClr val="tx1"/>
                </a:solidFill>
                <a:latin typeface="Times New Roman" panose="02020603050405020304" pitchFamily="18" charset="0"/>
              </a:defRPr>
            </a:lvl4pPr>
            <a:lvl5pPr marL="2019300" indent="-225425">
              <a:spcBef>
                <a:spcPct val="30000"/>
              </a:spcBef>
              <a:defRPr sz="1200">
                <a:solidFill>
                  <a:schemeClr val="tx1"/>
                </a:solidFill>
                <a:latin typeface="Times New Roman" panose="02020603050405020304" pitchFamily="18" charset="0"/>
              </a:defRPr>
            </a:lvl5pPr>
            <a:lvl6pPr marL="2476500" indent="-225425" eaLnBrk="0" fontAlgn="base" hangingPunct="0">
              <a:spcBef>
                <a:spcPct val="30000"/>
              </a:spcBef>
              <a:spcAft>
                <a:spcPct val="0"/>
              </a:spcAft>
              <a:defRPr sz="1200">
                <a:solidFill>
                  <a:schemeClr val="tx1"/>
                </a:solidFill>
                <a:latin typeface="Times New Roman" panose="02020603050405020304" pitchFamily="18" charset="0"/>
              </a:defRPr>
            </a:lvl6pPr>
            <a:lvl7pPr marL="2933700" indent="-225425" eaLnBrk="0" fontAlgn="base" hangingPunct="0">
              <a:spcBef>
                <a:spcPct val="30000"/>
              </a:spcBef>
              <a:spcAft>
                <a:spcPct val="0"/>
              </a:spcAft>
              <a:defRPr sz="1200">
                <a:solidFill>
                  <a:schemeClr val="tx1"/>
                </a:solidFill>
                <a:latin typeface="Times New Roman" panose="02020603050405020304" pitchFamily="18" charset="0"/>
              </a:defRPr>
            </a:lvl7pPr>
            <a:lvl8pPr marL="3390900" indent="-225425" eaLnBrk="0" fontAlgn="base" hangingPunct="0">
              <a:spcBef>
                <a:spcPct val="30000"/>
              </a:spcBef>
              <a:spcAft>
                <a:spcPct val="0"/>
              </a:spcAft>
              <a:defRPr sz="1200">
                <a:solidFill>
                  <a:schemeClr val="tx1"/>
                </a:solidFill>
                <a:latin typeface="Times New Roman" panose="02020603050405020304" pitchFamily="18" charset="0"/>
              </a:defRPr>
            </a:lvl8pPr>
            <a:lvl9pPr marL="3848100" indent="-225425"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864D54B-872F-44BD-AA8E-ADAFED8E7573}"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175" name="Rectangle 7"/>
          <p:cNvSpPr txBox="1">
            <a:spLocks noGrp="1" noChangeArrowheads="1"/>
          </p:cNvSpPr>
          <p:nvPr/>
        </p:nvSpPr>
        <p:spPr bwMode="auto">
          <a:xfrm>
            <a:off x="3939968" y="8841626"/>
            <a:ext cx="3014870" cy="467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16" tIns="46459" rIns="92916" bIns="46459" anchor="b"/>
          <a:lstStyle>
            <a:lvl1pPr defTabSz="893763">
              <a:spcBef>
                <a:spcPct val="30000"/>
              </a:spcBef>
              <a:defRPr sz="1200">
                <a:solidFill>
                  <a:schemeClr val="tx1"/>
                </a:solidFill>
                <a:latin typeface="Times New Roman" panose="02020603050405020304" pitchFamily="18" charset="0"/>
              </a:defRPr>
            </a:lvl1pPr>
            <a:lvl2pPr marL="728663" indent="-279400" defTabSz="893763">
              <a:spcBef>
                <a:spcPct val="30000"/>
              </a:spcBef>
              <a:defRPr sz="1200">
                <a:solidFill>
                  <a:schemeClr val="tx1"/>
                </a:solidFill>
                <a:latin typeface="Times New Roman" panose="02020603050405020304" pitchFamily="18" charset="0"/>
              </a:defRPr>
            </a:lvl2pPr>
            <a:lvl3pPr marL="1122363" indent="-225425" defTabSz="893763">
              <a:spcBef>
                <a:spcPct val="30000"/>
              </a:spcBef>
              <a:defRPr sz="1200">
                <a:solidFill>
                  <a:schemeClr val="tx1"/>
                </a:solidFill>
                <a:latin typeface="Times New Roman" panose="02020603050405020304" pitchFamily="18" charset="0"/>
              </a:defRPr>
            </a:lvl3pPr>
            <a:lvl4pPr marL="1570038" indent="-223838" defTabSz="893763">
              <a:spcBef>
                <a:spcPct val="30000"/>
              </a:spcBef>
              <a:defRPr sz="1200">
                <a:solidFill>
                  <a:schemeClr val="tx1"/>
                </a:solidFill>
                <a:latin typeface="Times New Roman" panose="02020603050405020304" pitchFamily="18" charset="0"/>
              </a:defRPr>
            </a:lvl4pPr>
            <a:lvl5pPr marL="2019300" indent="-225425" defTabSz="893763">
              <a:spcBef>
                <a:spcPct val="30000"/>
              </a:spcBef>
              <a:defRPr sz="1200">
                <a:solidFill>
                  <a:schemeClr val="tx1"/>
                </a:solidFill>
                <a:latin typeface="Times New Roman" panose="02020603050405020304" pitchFamily="18" charset="0"/>
              </a:defRPr>
            </a:lvl5pPr>
            <a:lvl6pPr marL="2476500" indent="-225425" defTabSz="893763" eaLnBrk="0" fontAlgn="base" hangingPunct="0">
              <a:spcBef>
                <a:spcPct val="30000"/>
              </a:spcBef>
              <a:spcAft>
                <a:spcPct val="0"/>
              </a:spcAft>
              <a:defRPr sz="1200">
                <a:solidFill>
                  <a:schemeClr val="tx1"/>
                </a:solidFill>
                <a:latin typeface="Times New Roman" panose="02020603050405020304" pitchFamily="18" charset="0"/>
              </a:defRPr>
            </a:lvl6pPr>
            <a:lvl7pPr marL="2933700" indent="-225425" defTabSz="893763" eaLnBrk="0" fontAlgn="base" hangingPunct="0">
              <a:spcBef>
                <a:spcPct val="30000"/>
              </a:spcBef>
              <a:spcAft>
                <a:spcPct val="0"/>
              </a:spcAft>
              <a:defRPr sz="1200">
                <a:solidFill>
                  <a:schemeClr val="tx1"/>
                </a:solidFill>
                <a:latin typeface="Times New Roman" panose="02020603050405020304" pitchFamily="18" charset="0"/>
              </a:defRPr>
            </a:lvl7pPr>
            <a:lvl8pPr marL="3390900" indent="-225425" defTabSz="893763" eaLnBrk="0" fontAlgn="base" hangingPunct="0">
              <a:spcBef>
                <a:spcPct val="30000"/>
              </a:spcBef>
              <a:spcAft>
                <a:spcPct val="0"/>
              </a:spcAft>
              <a:defRPr sz="1200">
                <a:solidFill>
                  <a:schemeClr val="tx1"/>
                </a:solidFill>
                <a:latin typeface="Times New Roman" panose="02020603050405020304" pitchFamily="18" charset="0"/>
              </a:defRPr>
            </a:lvl8pPr>
            <a:lvl9pPr marL="3848100" indent="-225425" defTabSz="893763"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893763" rtl="0" eaLnBrk="0" fontAlgn="base" latinLnBrk="0" hangingPunct="0">
              <a:lnSpc>
                <a:spcPct val="100000"/>
              </a:lnSpc>
              <a:spcBef>
                <a:spcPct val="0"/>
              </a:spcBef>
              <a:spcAft>
                <a:spcPct val="0"/>
              </a:spcAft>
              <a:buClrTx/>
              <a:buSzTx/>
              <a:buFontTx/>
              <a:buNone/>
              <a:tabLst/>
              <a:defRPr/>
            </a:pPr>
            <a:fld id="{C67739C2-78C6-4A39-8800-029A13955E48}"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93763" rtl="0" eaLnBrk="0" fontAlgn="base" latinLnBrk="0" hangingPunct="0">
                <a:lnSpc>
                  <a:spcPct val="100000"/>
                </a:lnSpc>
                <a:spcBef>
                  <a:spcPct val="0"/>
                </a:spcBef>
                <a:spcAft>
                  <a:spcPct val="0"/>
                </a:spcAft>
                <a:buClrTx/>
                <a:buSzTx/>
                <a:buFontTx/>
                <a:buNone/>
                <a:tabLst/>
                <a:defRPr/>
              </a:pPr>
              <a:t>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7176" name="Rectangle 2"/>
          <p:cNvSpPr>
            <a:spLocks noGrp="1" noRot="1" noChangeAspect="1" noChangeArrowheads="1" noTextEdit="1"/>
          </p:cNvSpPr>
          <p:nvPr>
            <p:ph type="sldImg"/>
          </p:nvPr>
        </p:nvSpPr>
        <p:spPr>
          <a:ln/>
        </p:spPr>
      </p:sp>
      <p:sp>
        <p:nvSpPr>
          <p:cNvPr id="7177" name="Rectangle 3"/>
          <p:cNvSpPr>
            <a:spLocks noGrp="1" noChangeArrowheads="1"/>
          </p:cNvSpPr>
          <p:nvPr>
            <p:ph type="body" idx="1"/>
          </p:nvPr>
        </p:nvSpPr>
        <p:spPr>
          <a:noFill/>
        </p:spPr>
        <p:txBody>
          <a:bodyPr lIns="92906" tIns="46455" rIns="92906" bIns="46455"/>
          <a:lstStyle/>
          <a:p>
            <a:pPr>
              <a:lnSpc>
                <a:spcPct val="150000"/>
              </a:lnSpc>
            </a:pPr>
            <a:endParaRPr lang="en-CA" altLang="en-US"/>
          </a:p>
        </p:txBody>
      </p:sp>
    </p:spTree>
    <p:extLst>
      <p:ext uri="{BB962C8B-B14F-4D97-AF65-F5344CB8AC3E}">
        <p14:creationId xmlns:p14="http://schemas.microsoft.com/office/powerpoint/2010/main" val="2178972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D42799-FACC-42FF-909A-DD74213EF593}" type="slidenum">
              <a:rPr lang="en-US" smtClean="0"/>
              <a:pPr/>
              <a:t>11</a:t>
            </a:fld>
            <a:endParaRPr lang="en-US" dirty="0"/>
          </a:p>
        </p:txBody>
      </p:sp>
    </p:spTree>
    <p:extLst>
      <p:ext uri="{BB962C8B-B14F-4D97-AF65-F5344CB8AC3E}">
        <p14:creationId xmlns:p14="http://schemas.microsoft.com/office/powerpoint/2010/main" val="3908344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D42799-FACC-42FF-909A-DD74213EF593}" type="slidenum">
              <a:rPr lang="en-US" smtClean="0"/>
              <a:pPr/>
              <a:t>12</a:t>
            </a:fld>
            <a:endParaRPr lang="en-US" dirty="0"/>
          </a:p>
        </p:txBody>
      </p:sp>
    </p:spTree>
    <p:extLst>
      <p:ext uri="{BB962C8B-B14F-4D97-AF65-F5344CB8AC3E}">
        <p14:creationId xmlns:p14="http://schemas.microsoft.com/office/powerpoint/2010/main" val="2405332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D42799-FACC-42FF-909A-DD74213EF593}" type="slidenum">
              <a:rPr lang="en-US" smtClean="0"/>
              <a:pPr/>
              <a:t>13</a:t>
            </a:fld>
            <a:endParaRPr lang="en-US" dirty="0"/>
          </a:p>
        </p:txBody>
      </p:sp>
    </p:spTree>
    <p:extLst>
      <p:ext uri="{BB962C8B-B14F-4D97-AF65-F5344CB8AC3E}">
        <p14:creationId xmlns:p14="http://schemas.microsoft.com/office/powerpoint/2010/main" val="4052671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D42799-FACC-42FF-909A-DD74213EF593}" type="slidenum">
              <a:rPr lang="en-US" smtClean="0"/>
              <a:pPr/>
              <a:t>14</a:t>
            </a:fld>
            <a:endParaRPr lang="en-US" dirty="0"/>
          </a:p>
        </p:txBody>
      </p:sp>
    </p:spTree>
    <p:extLst>
      <p:ext uri="{BB962C8B-B14F-4D97-AF65-F5344CB8AC3E}">
        <p14:creationId xmlns:p14="http://schemas.microsoft.com/office/powerpoint/2010/main" val="1906797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r>
              <a:rPr lang="en-US" i="0" dirty="0" smtClean="0"/>
              <a:t>Criminal Code of Canada R.S.C.</a:t>
            </a:r>
            <a:r>
              <a:rPr lang="en-US" i="0" baseline="0" dirty="0" smtClean="0"/>
              <a:t> C-46</a:t>
            </a:r>
            <a:endParaRPr lang="en-US" i="0" dirty="0" smtClean="0"/>
          </a:p>
          <a:p>
            <a:endParaRPr lang="en-US" i="0" dirty="0" smtClean="0"/>
          </a:p>
          <a:p>
            <a:r>
              <a:rPr lang="en-US" i="0" dirty="0" smtClean="0"/>
              <a:t>Duty of persons directing work</a:t>
            </a:r>
          </a:p>
          <a:p>
            <a:r>
              <a:rPr lang="en-US" i="0" dirty="0" smtClean="0"/>
              <a:t>217.1 Every one who undertakes, or has the authority, to direct how another person does work or performs a task is under a legal duty to take reasonable steps to prevent bodily harm to that person, or any other person, arising from that work or task. 2003, c. 21, s. 3.</a:t>
            </a:r>
          </a:p>
          <a:p>
            <a:endParaRPr lang="en-US" i="0" dirty="0" smtClean="0"/>
          </a:p>
          <a:p>
            <a:r>
              <a:rPr lang="en-US" i="0" dirty="0" smtClean="0"/>
              <a:t>Criminal Negligence</a:t>
            </a:r>
          </a:p>
          <a:p>
            <a:r>
              <a:rPr lang="en-US" i="0" dirty="0" smtClean="0"/>
              <a:t>219 (1) Every one is criminally negligent who</a:t>
            </a:r>
          </a:p>
          <a:p>
            <a:r>
              <a:rPr lang="en-US" i="0" dirty="0" smtClean="0"/>
              <a:t>(a) in doing anything, or</a:t>
            </a:r>
          </a:p>
          <a:p>
            <a:r>
              <a:rPr lang="en-US" i="0" dirty="0" smtClean="0"/>
              <a:t>(b) in omitting to do anything that it is his duty to do,</a:t>
            </a:r>
          </a:p>
          <a:p>
            <a:pPr marL="0" marR="0" indent="0" algn="l" defTabSz="914400" rtl="0" eaLnBrk="1" fontAlgn="auto" latinLnBrk="0" hangingPunct="1">
              <a:lnSpc>
                <a:spcPct val="100000"/>
              </a:lnSpc>
              <a:spcBef>
                <a:spcPts val="0"/>
              </a:spcBef>
              <a:spcAft>
                <a:spcPts val="0"/>
              </a:spcAft>
              <a:buClrTx/>
              <a:buSzTx/>
              <a:buFontTx/>
              <a:buNone/>
              <a:tabLst/>
              <a:defRPr/>
            </a:pPr>
            <a:r>
              <a:rPr lang="en-US" i="0" dirty="0" smtClean="0"/>
              <a:t>shows wanton or reckless disregard for the lives or safety of other persons.</a:t>
            </a:r>
          </a:p>
          <a:p>
            <a:endParaRPr lang="en-US" i="0" dirty="0" smtClean="0"/>
          </a:p>
          <a:p>
            <a:r>
              <a:rPr lang="en-US" i="0" dirty="0" smtClean="0"/>
              <a:t>Definition of duty </a:t>
            </a:r>
          </a:p>
          <a:p>
            <a:r>
              <a:rPr lang="en-US" i="0" dirty="0" smtClean="0"/>
              <a:t>219 (2) For the purposes of this section, duty means a duty imposed by law. R.S., c. C-34, s. 202.</a:t>
            </a:r>
          </a:p>
        </p:txBody>
      </p:sp>
      <p:sp>
        <p:nvSpPr>
          <p:cNvPr id="4" name="Slide Number Placeholder 3"/>
          <p:cNvSpPr>
            <a:spLocks noGrp="1"/>
          </p:cNvSpPr>
          <p:nvPr>
            <p:ph type="sldNum" sz="quarter" idx="10"/>
          </p:nvPr>
        </p:nvSpPr>
        <p:spPr/>
        <p:txBody>
          <a:bodyPr/>
          <a:lstStyle/>
          <a:p>
            <a:fld id="{AFD42799-FACC-42FF-909A-DD74213EF593}" type="slidenum">
              <a:rPr lang="en-US" smtClean="0"/>
              <a:pPr/>
              <a:t>16</a:t>
            </a:fld>
            <a:endParaRPr lang="en-US" dirty="0"/>
          </a:p>
        </p:txBody>
      </p:sp>
    </p:spTree>
    <p:extLst>
      <p:ext uri="{BB962C8B-B14F-4D97-AF65-F5344CB8AC3E}">
        <p14:creationId xmlns:p14="http://schemas.microsoft.com/office/powerpoint/2010/main" val="39840058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D42799-FACC-42FF-909A-DD74213EF593}" type="slidenum">
              <a:rPr lang="en-US" smtClean="0"/>
              <a:pPr/>
              <a:t>17</a:t>
            </a:fld>
            <a:endParaRPr lang="en-US" dirty="0"/>
          </a:p>
        </p:txBody>
      </p:sp>
    </p:spTree>
    <p:extLst>
      <p:ext uri="{BB962C8B-B14F-4D97-AF65-F5344CB8AC3E}">
        <p14:creationId xmlns:p14="http://schemas.microsoft.com/office/powerpoint/2010/main" val="2305123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D42799-FACC-42FF-909A-DD74213EF593}" type="slidenum">
              <a:rPr lang="en-US" smtClean="0"/>
              <a:pPr/>
              <a:t>18</a:t>
            </a:fld>
            <a:endParaRPr lang="en-US" dirty="0"/>
          </a:p>
        </p:txBody>
      </p:sp>
    </p:spTree>
    <p:extLst>
      <p:ext uri="{BB962C8B-B14F-4D97-AF65-F5344CB8AC3E}">
        <p14:creationId xmlns:p14="http://schemas.microsoft.com/office/powerpoint/2010/main" val="9579584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D42799-FACC-42FF-909A-DD74213EF593}" type="slidenum">
              <a:rPr lang="en-US" smtClean="0"/>
              <a:pPr/>
              <a:t>19</a:t>
            </a:fld>
            <a:endParaRPr lang="en-US" dirty="0"/>
          </a:p>
        </p:txBody>
      </p:sp>
    </p:spTree>
    <p:extLst>
      <p:ext uri="{BB962C8B-B14F-4D97-AF65-F5344CB8AC3E}">
        <p14:creationId xmlns:p14="http://schemas.microsoft.com/office/powerpoint/2010/main" val="35969810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D42799-FACC-42FF-909A-DD74213EF593}" type="slidenum">
              <a:rPr lang="en-US" smtClean="0"/>
              <a:pPr/>
              <a:t>20</a:t>
            </a:fld>
            <a:endParaRPr lang="en-US" dirty="0"/>
          </a:p>
        </p:txBody>
      </p:sp>
    </p:spTree>
    <p:extLst>
      <p:ext uri="{BB962C8B-B14F-4D97-AF65-F5344CB8AC3E}">
        <p14:creationId xmlns:p14="http://schemas.microsoft.com/office/powerpoint/2010/main" val="21321816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D42799-FACC-42FF-909A-DD74213EF593}" type="slidenum">
              <a:rPr lang="en-US" smtClean="0"/>
              <a:pPr/>
              <a:t>21</a:t>
            </a:fld>
            <a:endParaRPr lang="en-US" dirty="0"/>
          </a:p>
        </p:txBody>
      </p:sp>
    </p:spTree>
    <p:extLst>
      <p:ext uri="{BB962C8B-B14F-4D97-AF65-F5344CB8AC3E}">
        <p14:creationId xmlns:p14="http://schemas.microsoft.com/office/powerpoint/2010/main" val="877901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a:noFill/>
        </p:spPr>
        <p:txBody>
          <a:bodyPr/>
          <a:lstStyle>
            <a:lvl1pPr defTabSz="911225">
              <a:defRPr sz="2400">
                <a:solidFill>
                  <a:schemeClr val="tx1"/>
                </a:solidFill>
                <a:latin typeface="Times New Roman" panose="02020603050405020304" pitchFamily="18" charset="0"/>
              </a:defRPr>
            </a:lvl1pPr>
            <a:lvl2pPr marL="742950" indent="-285750" defTabSz="911225">
              <a:defRPr sz="2400">
                <a:solidFill>
                  <a:schemeClr val="tx1"/>
                </a:solidFill>
                <a:latin typeface="Times New Roman" panose="02020603050405020304" pitchFamily="18" charset="0"/>
              </a:defRPr>
            </a:lvl2pPr>
            <a:lvl3pPr marL="1143000" indent="-228600" defTabSz="911225">
              <a:defRPr sz="2400">
                <a:solidFill>
                  <a:schemeClr val="tx1"/>
                </a:solidFill>
                <a:latin typeface="Times New Roman" panose="02020603050405020304" pitchFamily="18" charset="0"/>
              </a:defRPr>
            </a:lvl3pPr>
            <a:lvl4pPr marL="1600200" indent="-228600" defTabSz="911225">
              <a:defRPr sz="2400">
                <a:solidFill>
                  <a:schemeClr val="tx1"/>
                </a:solidFill>
                <a:latin typeface="Times New Roman" panose="02020603050405020304" pitchFamily="18" charset="0"/>
              </a:defRPr>
            </a:lvl4pPr>
            <a:lvl5pPr marL="2057400" indent="-228600" defTabSz="911225">
              <a:defRPr sz="2400">
                <a:solidFill>
                  <a:schemeClr val="tx1"/>
                </a:solidFill>
                <a:latin typeface="Times New Roman" panose="02020603050405020304" pitchFamily="18" charset="0"/>
              </a:defRPr>
            </a:lvl5pPr>
            <a:lvl6pPr marL="2514600" indent="-228600" defTabSz="9112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112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112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1122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1225"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2015-2016</a:t>
            </a:r>
          </a:p>
        </p:txBody>
      </p:sp>
      <p:sp>
        <p:nvSpPr>
          <p:cNvPr id="9219" name="Rectangle 7"/>
          <p:cNvSpPr>
            <a:spLocks noGrp="1" noChangeArrowheads="1"/>
          </p:cNvSpPr>
          <p:nvPr>
            <p:ph type="sldNum" sz="quarter" idx="5"/>
          </p:nvPr>
        </p:nvSpPr>
        <p:spPr>
          <a:noFill/>
        </p:spPr>
        <p:txBody>
          <a:bodyPr/>
          <a:lstStyle>
            <a:lvl1pPr defTabSz="911225">
              <a:defRPr sz="2400">
                <a:solidFill>
                  <a:schemeClr val="tx1"/>
                </a:solidFill>
                <a:latin typeface="Times New Roman" panose="02020603050405020304" pitchFamily="18" charset="0"/>
              </a:defRPr>
            </a:lvl1pPr>
            <a:lvl2pPr marL="742950" indent="-285750" defTabSz="911225">
              <a:defRPr sz="2400">
                <a:solidFill>
                  <a:schemeClr val="tx1"/>
                </a:solidFill>
                <a:latin typeface="Times New Roman" panose="02020603050405020304" pitchFamily="18" charset="0"/>
              </a:defRPr>
            </a:lvl2pPr>
            <a:lvl3pPr marL="1143000" indent="-228600" defTabSz="911225">
              <a:defRPr sz="2400">
                <a:solidFill>
                  <a:schemeClr val="tx1"/>
                </a:solidFill>
                <a:latin typeface="Times New Roman" panose="02020603050405020304" pitchFamily="18" charset="0"/>
              </a:defRPr>
            </a:lvl3pPr>
            <a:lvl4pPr marL="1600200" indent="-228600" defTabSz="911225">
              <a:defRPr sz="2400">
                <a:solidFill>
                  <a:schemeClr val="tx1"/>
                </a:solidFill>
                <a:latin typeface="Times New Roman" panose="02020603050405020304" pitchFamily="18" charset="0"/>
              </a:defRPr>
            </a:lvl4pPr>
            <a:lvl5pPr marL="2057400" indent="-228600" defTabSz="911225">
              <a:defRPr sz="2400">
                <a:solidFill>
                  <a:schemeClr val="tx1"/>
                </a:solidFill>
                <a:latin typeface="Times New Roman" panose="02020603050405020304" pitchFamily="18" charset="0"/>
              </a:defRPr>
            </a:lvl5pPr>
            <a:lvl6pPr marL="2514600" indent="-228600" defTabSz="9112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112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112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1122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911225" rtl="0" eaLnBrk="0" fontAlgn="base" latinLnBrk="0" hangingPunct="0">
              <a:lnSpc>
                <a:spcPct val="100000"/>
              </a:lnSpc>
              <a:spcBef>
                <a:spcPct val="0"/>
              </a:spcBef>
              <a:spcAft>
                <a:spcPct val="0"/>
              </a:spcAft>
              <a:buClrTx/>
              <a:buSzTx/>
              <a:buFontTx/>
              <a:buNone/>
              <a:tabLst/>
              <a:defRPr/>
            </a:pPr>
            <a:fld id="{369FE710-8141-470B-87B4-238891F480B1}"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1225" rtl="0" eaLnBrk="0" fontAlgn="base" latinLnBrk="0" hangingPunct="0">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9220" name="Rectangle 7"/>
          <p:cNvSpPr txBox="1">
            <a:spLocks noGrp="1" noChangeArrowheads="1"/>
          </p:cNvSpPr>
          <p:nvPr/>
        </p:nvSpPr>
        <p:spPr bwMode="auto">
          <a:xfrm>
            <a:off x="3939968" y="8841626"/>
            <a:ext cx="3014870" cy="467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189" tIns="45595" rIns="91189" bIns="45595" anchor="b"/>
          <a:lstStyle>
            <a:lvl1pPr defTabSz="919163">
              <a:defRPr sz="2400">
                <a:solidFill>
                  <a:schemeClr val="tx1"/>
                </a:solidFill>
                <a:latin typeface="Times New Roman" panose="02020603050405020304" pitchFamily="18" charset="0"/>
              </a:defRPr>
            </a:lvl1pPr>
            <a:lvl2pPr marL="746125" indent="-287338" defTabSz="919163">
              <a:defRPr sz="2400">
                <a:solidFill>
                  <a:schemeClr val="tx1"/>
                </a:solidFill>
                <a:latin typeface="Times New Roman" panose="02020603050405020304" pitchFamily="18" charset="0"/>
              </a:defRPr>
            </a:lvl2pPr>
            <a:lvl3pPr marL="1149350" indent="-230188" defTabSz="919163">
              <a:defRPr sz="2400">
                <a:solidFill>
                  <a:schemeClr val="tx1"/>
                </a:solidFill>
                <a:latin typeface="Times New Roman" panose="02020603050405020304" pitchFamily="18" charset="0"/>
              </a:defRPr>
            </a:lvl3pPr>
            <a:lvl4pPr marL="1608138" indent="-230188" defTabSz="919163">
              <a:defRPr sz="2400">
                <a:solidFill>
                  <a:schemeClr val="tx1"/>
                </a:solidFill>
                <a:latin typeface="Times New Roman" panose="02020603050405020304" pitchFamily="18" charset="0"/>
              </a:defRPr>
            </a:lvl4pPr>
            <a:lvl5pPr marL="2068513" indent="-230188" defTabSz="919163">
              <a:defRPr sz="2400">
                <a:solidFill>
                  <a:schemeClr val="tx1"/>
                </a:solidFill>
                <a:latin typeface="Times New Roman" panose="02020603050405020304" pitchFamily="18" charset="0"/>
              </a:defRPr>
            </a:lvl5pPr>
            <a:lvl6pPr marL="2525713" indent="-230188" defTabSz="919163" eaLnBrk="0" fontAlgn="base" hangingPunct="0">
              <a:spcBef>
                <a:spcPct val="0"/>
              </a:spcBef>
              <a:spcAft>
                <a:spcPct val="0"/>
              </a:spcAft>
              <a:defRPr sz="2400">
                <a:solidFill>
                  <a:schemeClr val="tx1"/>
                </a:solidFill>
                <a:latin typeface="Times New Roman" panose="02020603050405020304" pitchFamily="18" charset="0"/>
              </a:defRPr>
            </a:lvl6pPr>
            <a:lvl7pPr marL="2982913" indent="-230188" defTabSz="919163" eaLnBrk="0" fontAlgn="base" hangingPunct="0">
              <a:spcBef>
                <a:spcPct val="0"/>
              </a:spcBef>
              <a:spcAft>
                <a:spcPct val="0"/>
              </a:spcAft>
              <a:defRPr sz="2400">
                <a:solidFill>
                  <a:schemeClr val="tx1"/>
                </a:solidFill>
                <a:latin typeface="Times New Roman" panose="02020603050405020304" pitchFamily="18" charset="0"/>
              </a:defRPr>
            </a:lvl7pPr>
            <a:lvl8pPr marL="3440113" indent="-230188" defTabSz="919163" eaLnBrk="0" fontAlgn="base" hangingPunct="0">
              <a:spcBef>
                <a:spcPct val="0"/>
              </a:spcBef>
              <a:spcAft>
                <a:spcPct val="0"/>
              </a:spcAft>
              <a:defRPr sz="2400">
                <a:solidFill>
                  <a:schemeClr val="tx1"/>
                </a:solidFill>
                <a:latin typeface="Times New Roman" panose="02020603050405020304" pitchFamily="18" charset="0"/>
              </a:defRPr>
            </a:lvl8pPr>
            <a:lvl9pPr marL="3897313" indent="-230188" defTabSz="919163"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919163" rtl="0" eaLnBrk="0" fontAlgn="base" latinLnBrk="0" hangingPunct="0">
              <a:lnSpc>
                <a:spcPct val="100000"/>
              </a:lnSpc>
              <a:spcBef>
                <a:spcPct val="0"/>
              </a:spcBef>
              <a:spcAft>
                <a:spcPct val="0"/>
              </a:spcAft>
              <a:buClrTx/>
              <a:buSzTx/>
              <a:buFontTx/>
              <a:buNone/>
              <a:tabLst/>
              <a:defRPr/>
            </a:pPr>
            <a:fld id="{E615C6F7-BA32-4EB9-AB1A-00672572A3E9}"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19163" rtl="0" eaLnBrk="0" fontAlgn="base" latinLnBrk="0" hangingPunct="0">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9221" name="Rectangle 2"/>
          <p:cNvSpPr>
            <a:spLocks noGrp="1" noRot="1" noChangeAspect="1" noChangeArrowheads="1" noTextEdit="1"/>
          </p:cNvSpPr>
          <p:nvPr>
            <p:ph type="sldImg"/>
          </p:nvPr>
        </p:nvSpPr>
        <p:spPr>
          <a:xfrm>
            <a:off x="1150938" y="696913"/>
            <a:ext cx="4654550" cy="3490912"/>
          </a:xfrm>
          <a:ln/>
        </p:spPr>
      </p:sp>
      <p:sp>
        <p:nvSpPr>
          <p:cNvPr id="9222" name="Rectangle 3"/>
          <p:cNvSpPr>
            <a:spLocks noGrp="1" noChangeArrowheads="1"/>
          </p:cNvSpPr>
          <p:nvPr>
            <p:ph type="body" idx="1"/>
          </p:nvPr>
        </p:nvSpPr>
        <p:spPr>
          <a:noFill/>
        </p:spPr>
        <p:txBody>
          <a:bodyPr wrap="none" lIns="91189" tIns="45595" rIns="91189" bIns="45595"/>
          <a:lstStyle/>
          <a:p>
            <a:endParaRPr lang="en-CA" altLang="en-US"/>
          </a:p>
        </p:txBody>
      </p:sp>
    </p:spTree>
    <p:extLst>
      <p:ext uri="{BB962C8B-B14F-4D97-AF65-F5344CB8AC3E}">
        <p14:creationId xmlns:p14="http://schemas.microsoft.com/office/powerpoint/2010/main" val="11014753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D42799-FACC-42FF-909A-DD74213EF593}" type="slidenum">
              <a:rPr lang="en-US" smtClean="0"/>
              <a:pPr/>
              <a:t>22</a:t>
            </a:fld>
            <a:endParaRPr lang="en-US" dirty="0"/>
          </a:p>
        </p:txBody>
      </p:sp>
    </p:spTree>
    <p:extLst>
      <p:ext uri="{BB962C8B-B14F-4D97-AF65-F5344CB8AC3E}">
        <p14:creationId xmlns:p14="http://schemas.microsoft.com/office/powerpoint/2010/main" val="7351496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D42799-FACC-42FF-909A-DD74213EF593}" type="slidenum">
              <a:rPr lang="en-US" smtClean="0"/>
              <a:pPr/>
              <a:t>23</a:t>
            </a:fld>
            <a:endParaRPr lang="en-US"/>
          </a:p>
        </p:txBody>
      </p:sp>
    </p:spTree>
    <p:extLst>
      <p:ext uri="{BB962C8B-B14F-4D97-AF65-F5344CB8AC3E}">
        <p14:creationId xmlns:p14="http://schemas.microsoft.com/office/powerpoint/2010/main" val="1824320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D42799-FACC-42FF-909A-DD74213EF593}" type="slidenum">
              <a:rPr lang="en-US" smtClean="0"/>
              <a:pPr/>
              <a:t>24</a:t>
            </a:fld>
            <a:endParaRPr lang="en-US"/>
          </a:p>
        </p:txBody>
      </p:sp>
    </p:spTree>
    <p:extLst>
      <p:ext uri="{BB962C8B-B14F-4D97-AF65-F5344CB8AC3E}">
        <p14:creationId xmlns:p14="http://schemas.microsoft.com/office/powerpoint/2010/main" val="28114126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pPr defTabSz="931774" eaLnBrk="0" fontAlgn="base" hangingPunct="0">
              <a:spcAft>
                <a:spcPct val="0"/>
              </a:spcAft>
              <a:defRPr/>
            </a:pPr>
            <a:endParaRPr lang="en-CA" sz="1100" dirty="0"/>
          </a:p>
        </p:txBody>
      </p:sp>
      <p:sp>
        <p:nvSpPr>
          <p:cNvPr id="4" name="Slide Number Placeholder 3"/>
          <p:cNvSpPr>
            <a:spLocks noGrp="1"/>
          </p:cNvSpPr>
          <p:nvPr>
            <p:ph type="sldNum" sz="quarter" idx="10"/>
          </p:nvPr>
        </p:nvSpPr>
        <p:spPr/>
        <p:txBody>
          <a:bodyPr/>
          <a:lstStyle/>
          <a:p>
            <a:pPr>
              <a:defRPr/>
            </a:pPr>
            <a:fld id="{926E8EF2-D6A5-496D-8D03-33621E61E737}" type="slidenum">
              <a:rPr lang="en-US" smtClean="0"/>
              <a:pPr>
                <a:defRPr/>
              </a:pPr>
              <a:t>25</a:t>
            </a:fld>
            <a:endParaRPr lang="en-US" dirty="0"/>
          </a:p>
        </p:txBody>
      </p:sp>
    </p:spTree>
    <p:extLst>
      <p:ext uri="{BB962C8B-B14F-4D97-AF65-F5344CB8AC3E}">
        <p14:creationId xmlns:p14="http://schemas.microsoft.com/office/powerpoint/2010/main" val="1306356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CA" sz="1100" dirty="0"/>
          </a:p>
        </p:txBody>
      </p:sp>
      <p:sp>
        <p:nvSpPr>
          <p:cNvPr id="4" name="Slide Number Placeholder 3"/>
          <p:cNvSpPr>
            <a:spLocks noGrp="1"/>
          </p:cNvSpPr>
          <p:nvPr>
            <p:ph type="sldNum" sz="quarter" idx="10"/>
          </p:nvPr>
        </p:nvSpPr>
        <p:spPr/>
        <p:txBody>
          <a:bodyPr/>
          <a:lstStyle/>
          <a:p>
            <a:pPr>
              <a:defRPr/>
            </a:pPr>
            <a:fld id="{926E8EF2-D6A5-496D-8D03-33621E61E737}" type="slidenum">
              <a:rPr lang="en-US" smtClean="0"/>
              <a:pPr>
                <a:defRPr/>
              </a:pPr>
              <a:t>26</a:t>
            </a:fld>
            <a:endParaRPr lang="en-US" dirty="0"/>
          </a:p>
        </p:txBody>
      </p:sp>
    </p:spTree>
    <p:extLst>
      <p:ext uri="{BB962C8B-B14F-4D97-AF65-F5344CB8AC3E}">
        <p14:creationId xmlns:p14="http://schemas.microsoft.com/office/powerpoint/2010/main" val="38304374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
                <a:srgbClr val="000000"/>
              </a:buClr>
              <a:buSzPct val="100000"/>
              <a:buFont typeface="Wingdings" panose="05000000000000000000" pitchFamily="2" charset="2"/>
              <a:buChar char="Ø"/>
              <a:tabLst/>
              <a:defRPr/>
            </a:pPr>
            <a:r>
              <a:rPr kumimoji="0" lang="en-US" altLang="en-US" sz="1600" b="0" i="0" u="none" strike="noStrike" kern="1200" cap="none" spc="0" normalizeH="0" baseline="0" noProof="0" dirty="0" smtClean="0">
                <a:ln>
                  <a:noFill/>
                </a:ln>
                <a:solidFill>
                  <a:schemeClr val="bg2"/>
                </a:solidFill>
                <a:effectLst/>
                <a:uLnTx/>
                <a:uFillTx/>
                <a:latin typeface="Arial" panose="020B0604020202020204" pitchFamily="34" charset="0"/>
                <a:ea typeface="+mn-ea"/>
                <a:cs typeface="Arial" panose="020B0604020202020204" pitchFamily="34" charset="0"/>
              </a:rPr>
              <a:t>Inadequate training/competency</a:t>
            </a:r>
          </a:p>
          <a:p>
            <a:pPr marL="457200" marR="0" lvl="1" indent="0" algn="l" defTabSz="914400" rtl="0" eaLnBrk="0" fontAlgn="base" latinLnBrk="0" hangingPunct="0">
              <a:lnSpc>
                <a:spcPct val="100000"/>
              </a:lnSpc>
              <a:spcBef>
                <a:spcPct val="0"/>
              </a:spcBef>
              <a:spcAft>
                <a:spcPct val="0"/>
              </a:spcAft>
              <a:buClr>
                <a:srgbClr val="000000"/>
              </a:buClr>
              <a:buSzPct val="100000"/>
              <a:buFontTx/>
              <a:buNone/>
              <a:tabLst/>
              <a:defRPr/>
            </a:pPr>
            <a:r>
              <a:rPr kumimoji="0" lang="en-US" altLang="en-US" sz="1600" b="0" i="0" u="none" strike="noStrike" kern="1200" cap="none" spc="0" normalizeH="0" baseline="0" noProof="0" dirty="0" smtClean="0">
                <a:ln>
                  <a:noFill/>
                </a:ln>
                <a:solidFill>
                  <a:schemeClr val="bg2"/>
                </a:solidFill>
                <a:effectLst/>
                <a:uLnTx/>
                <a:uFillTx/>
                <a:latin typeface="Arial" panose="020B0604020202020204" pitchFamily="34" charset="0"/>
                <a:ea typeface="+mn-ea"/>
                <a:cs typeface="Arial" panose="020B0604020202020204" pitchFamily="34" charset="0"/>
              </a:rPr>
              <a:t>9) Employee Competency and Training </a:t>
            </a:r>
            <a:r>
              <a:rPr kumimoji="0" lang="en-US" altLang="en-US" sz="1600" b="0" i="1" u="none" strike="noStrike" kern="1200" cap="none" spc="0" normalizeH="0" baseline="0" noProof="0" dirty="0" smtClean="0">
                <a:ln>
                  <a:noFill/>
                </a:ln>
                <a:solidFill>
                  <a:schemeClr val="bg2"/>
                </a:solidFill>
                <a:effectLst/>
                <a:uLnTx/>
                <a:uFillTx/>
                <a:latin typeface="Arial" panose="020B0604020202020204" pitchFamily="34" charset="0"/>
                <a:ea typeface="+mn-ea"/>
                <a:cs typeface="Arial" panose="020B0604020202020204" pitchFamily="34" charset="0"/>
              </a:rPr>
              <a:t>(an obvious conclusion)</a:t>
            </a:r>
          </a:p>
          <a:p>
            <a:pPr marL="0" marR="0" lvl="0" indent="0" algn="l" defTabSz="914400" rtl="0" eaLnBrk="0" fontAlgn="base" latinLnBrk="0" hangingPunct="0">
              <a:lnSpc>
                <a:spcPct val="100000"/>
              </a:lnSpc>
              <a:spcBef>
                <a:spcPct val="0"/>
              </a:spcBef>
              <a:spcAft>
                <a:spcPct val="0"/>
              </a:spcAft>
              <a:buClr>
                <a:srgbClr val="000000"/>
              </a:buClr>
              <a:buSzPct val="100000"/>
              <a:buFont typeface="Wingdings" panose="05000000000000000000" pitchFamily="2" charset="2"/>
              <a:buChar char="Ø"/>
              <a:tabLst/>
              <a:defRPr/>
            </a:pPr>
            <a:endParaRPr kumimoji="0" lang="en-US" altLang="en-US" sz="1600" b="0" i="0" u="none" strike="noStrike" kern="1200" cap="none" spc="0" normalizeH="0" baseline="0" noProof="0" dirty="0" smtClean="0">
              <a:ln>
                <a:noFill/>
              </a:ln>
              <a:solidFill>
                <a:schemeClr val="bg2"/>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
                <a:srgbClr val="000000"/>
              </a:buClr>
              <a:buSzPct val="100000"/>
              <a:buFont typeface="Wingdings" panose="05000000000000000000" pitchFamily="2" charset="2"/>
              <a:buChar char="Ø"/>
              <a:tabLst/>
              <a:defRPr/>
            </a:pPr>
            <a:r>
              <a:rPr kumimoji="0" lang="en-US" altLang="en-US" sz="1600" b="0" i="0" u="none" strike="noStrike" kern="1200" cap="none" spc="0" normalizeH="0" baseline="0" noProof="0" dirty="0" smtClean="0">
                <a:ln>
                  <a:noFill/>
                </a:ln>
                <a:solidFill>
                  <a:schemeClr val="bg2"/>
                </a:solidFill>
                <a:effectLst/>
                <a:uLnTx/>
                <a:uFillTx/>
                <a:latin typeface="Arial" panose="020B0604020202020204" pitchFamily="34" charset="0"/>
                <a:ea typeface="+mn-ea"/>
                <a:cs typeface="Arial" panose="020B0604020202020204" pitchFamily="34" charset="0"/>
              </a:rPr>
              <a:t>Failure to stop and re-assess when the scope of work changes</a:t>
            </a:r>
          </a:p>
          <a:p>
            <a:pPr marL="457200" marR="0" lvl="1" indent="0" algn="l" defTabSz="914400" rtl="0" eaLnBrk="0" fontAlgn="base" latinLnBrk="0" hangingPunct="0">
              <a:lnSpc>
                <a:spcPct val="100000"/>
              </a:lnSpc>
              <a:spcBef>
                <a:spcPct val="0"/>
              </a:spcBef>
              <a:spcAft>
                <a:spcPct val="0"/>
              </a:spcAft>
              <a:buClr>
                <a:srgbClr val="000000"/>
              </a:buClr>
              <a:buSzPct val="100000"/>
              <a:buFontTx/>
              <a:buNone/>
              <a:tabLst/>
              <a:defRPr/>
            </a:pPr>
            <a:r>
              <a:rPr kumimoji="0" lang="en-US" altLang="en-US" sz="1600" b="0" i="0" u="none" strike="noStrike" kern="1200" cap="none" spc="0" normalizeH="0" baseline="0" noProof="0" dirty="0" smtClean="0">
                <a:ln>
                  <a:noFill/>
                </a:ln>
                <a:solidFill>
                  <a:schemeClr val="bg2"/>
                </a:solidFill>
                <a:effectLst/>
                <a:uLnTx/>
                <a:uFillTx/>
                <a:latin typeface="Arial" panose="020B0604020202020204" pitchFamily="34" charset="0"/>
                <a:ea typeface="+mn-ea"/>
                <a:cs typeface="Arial" panose="020B0604020202020204" pitchFamily="34" charset="0"/>
              </a:rPr>
              <a:t>4) Management of Change </a:t>
            </a:r>
            <a:r>
              <a:rPr kumimoji="0" lang="en-US" altLang="en-US" sz="1600" b="0" i="1" u="none" strike="noStrike" kern="1200" cap="none" spc="0" normalizeH="0" baseline="0" noProof="0" dirty="0" smtClean="0">
                <a:ln>
                  <a:noFill/>
                </a:ln>
                <a:solidFill>
                  <a:schemeClr val="bg2"/>
                </a:solidFill>
                <a:effectLst/>
                <a:uLnTx/>
                <a:uFillTx/>
                <a:latin typeface="Arial" panose="020B0604020202020204" pitchFamily="34" charset="0"/>
                <a:ea typeface="+mn-ea"/>
                <a:cs typeface="Arial" panose="020B0604020202020204" pitchFamily="34" charset="0"/>
              </a:rPr>
              <a:t>(an obvious conclusion)</a:t>
            </a:r>
            <a:endParaRPr kumimoji="0" lang="en-US" altLang="en-US" sz="1600" b="0" i="0" u="none" strike="noStrike" kern="1200" cap="none" spc="0" normalizeH="0" baseline="0" noProof="0" dirty="0" smtClean="0">
              <a:ln>
                <a:noFill/>
              </a:ln>
              <a:solidFill>
                <a:schemeClr val="bg2"/>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
                <a:srgbClr val="000000"/>
              </a:buClr>
              <a:buSzPct val="100000"/>
              <a:buFont typeface="Wingdings" panose="05000000000000000000" pitchFamily="2" charset="2"/>
              <a:buChar char="Ø"/>
              <a:tabLst/>
              <a:defRPr/>
            </a:pPr>
            <a:endParaRPr kumimoji="0" lang="en-US" altLang="en-US" sz="1600" b="0" i="0" u="none" strike="noStrike" kern="1200" cap="none" spc="0" normalizeH="0" baseline="0" noProof="0" dirty="0" smtClean="0">
              <a:ln>
                <a:noFill/>
              </a:ln>
              <a:solidFill>
                <a:schemeClr val="bg2"/>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
                <a:srgbClr val="000000"/>
              </a:buClr>
              <a:buSzPct val="100000"/>
              <a:buFont typeface="Wingdings" panose="05000000000000000000" pitchFamily="2" charset="2"/>
              <a:buChar char="Ø"/>
              <a:tabLst/>
              <a:defRPr/>
            </a:pPr>
            <a:r>
              <a:rPr kumimoji="0" lang="en-US" altLang="en-US" sz="1600" b="0" i="0" u="none" strike="noStrike" kern="1200" cap="none" spc="0" normalizeH="0" baseline="0" noProof="0" dirty="0" smtClean="0">
                <a:ln>
                  <a:noFill/>
                </a:ln>
                <a:solidFill>
                  <a:schemeClr val="bg2"/>
                </a:solidFill>
                <a:effectLst/>
                <a:uLnTx/>
                <a:uFillTx/>
                <a:latin typeface="Arial" panose="020B0604020202020204" pitchFamily="34" charset="0"/>
                <a:ea typeface="+mn-ea"/>
                <a:cs typeface="Arial" panose="020B0604020202020204" pitchFamily="34" charset="0"/>
              </a:rPr>
              <a:t>“I was only going to be up there for a minute” (so I did not take appropriate precautions to control the hazards)</a:t>
            </a:r>
          </a:p>
          <a:p>
            <a:pPr marL="457200" marR="0" lvl="1" indent="0" algn="l" defTabSz="914400" rtl="0" eaLnBrk="0" fontAlgn="base" latinLnBrk="0" hangingPunct="0">
              <a:lnSpc>
                <a:spcPct val="100000"/>
              </a:lnSpc>
              <a:spcBef>
                <a:spcPct val="0"/>
              </a:spcBef>
              <a:spcAft>
                <a:spcPct val="0"/>
              </a:spcAft>
              <a:buClr>
                <a:srgbClr val="000000"/>
              </a:buClr>
              <a:buSzPct val="100000"/>
              <a:buFontTx/>
              <a:buNone/>
              <a:tabLst/>
              <a:defRPr/>
            </a:pPr>
            <a:r>
              <a:rPr kumimoji="0" lang="en-US" altLang="en-US" sz="1600" b="0" i="0" u="none" strike="noStrike" kern="1200" cap="none" spc="0" normalizeH="0" baseline="0" noProof="0" dirty="0" smtClean="0">
                <a:ln>
                  <a:noFill/>
                </a:ln>
                <a:solidFill>
                  <a:schemeClr val="bg2"/>
                </a:solidFill>
                <a:effectLst/>
                <a:uLnTx/>
                <a:uFillTx/>
                <a:latin typeface="Arial" panose="020B0604020202020204" pitchFamily="34" charset="0"/>
                <a:ea typeface="+mn-ea"/>
                <a:cs typeface="Arial" panose="020B0604020202020204" pitchFamily="34" charset="0"/>
              </a:rPr>
              <a:t>1) Management Leadership, Commitment, and Accountability</a:t>
            </a:r>
          </a:p>
          <a:p>
            <a:pPr marL="457200" marR="0" lvl="1" indent="0" algn="l" defTabSz="914400" rtl="0" eaLnBrk="0" fontAlgn="base" latinLnBrk="0" hangingPunct="0">
              <a:lnSpc>
                <a:spcPct val="100000"/>
              </a:lnSpc>
              <a:spcBef>
                <a:spcPct val="0"/>
              </a:spcBef>
              <a:spcAft>
                <a:spcPct val="0"/>
              </a:spcAft>
              <a:buClr>
                <a:srgbClr val="000000"/>
              </a:buClr>
              <a:buSzPct val="100000"/>
              <a:buFontTx/>
              <a:buNone/>
              <a:tabLst/>
              <a:defRPr/>
            </a:pPr>
            <a:r>
              <a:rPr kumimoji="0" lang="en-US" altLang="en-US" sz="1600" b="0" i="0" u="none" strike="noStrike" kern="1200" cap="none" spc="0" normalizeH="0" baseline="0" noProof="0" dirty="0" smtClean="0">
                <a:ln>
                  <a:noFill/>
                </a:ln>
                <a:solidFill>
                  <a:schemeClr val="bg2"/>
                </a:solidFill>
                <a:effectLst/>
                <a:uLnTx/>
                <a:uFillTx/>
                <a:latin typeface="Arial" panose="020B0604020202020204" pitchFamily="34" charset="0"/>
                <a:ea typeface="+mn-ea"/>
                <a:cs typeface="Arial" panose="020B0604020202020204" pitchFamily="34" charset="0"/>
              </a:rPr>
              <a:t>2) Risk Assessment and Management of Risk</a:t>
            </a:r>
            <a:br>
              <a:rPr kumimoji="0" lang="en-US" altLang="en-US" sz="1600" b="0" i="0" u="none" strike="noStrike" kern="1200" cap="none" spc="0" normalizeH="0" baseline="0" noProof="0" dirty="0" smtClean="0">
                <a:ln>
                  <a:noFill/>
                </a:ln>
                <a:solidFill>
                  <a:schemeClr val="bg2"/>
                </a:solidFill>
                <a:effectLst/>
                <a:uLnTx/>
                <a:uFillTx/>
                <a:latin typeface="Arial" panose="020B0604020202020204" pitchFamily="34" charset="0"/>
                <a:ea typeface="+mn-ea"/>
                <a:cs typeface="Arial" panose="020B0604020202020204" pitchFamily="34" charset="0"/>
              </a:rPr>
            </a:br>
            <a:r>
              <a:rPr kumimoji="0" lang="en-US" altLang="en-US" sz="1600" b="0" i="0" u="none" strike="noStrike" kern="1200" cap="none" spc="0" normalizeH="0" baseline="0" noProof="0" dirty="0" smtClean="0">
                <a:ln>
                  <a:noFill/>
                </a:ln>
                <a:solidFill>
                  <a:schemeClr val="bg2"/>
                </a:solidFill>
                <a:effectLst/>
                <a:uLnTx/>
                <a:uFillTx/>
                <a:latin typeface="Arial" panose="020B0604020202020204" pitchFamily="34" charset="0"/>
                <a:ea typeface="+mn-ea"/>
                <a:cs typeface="Arial" panose="020B0604020202020204" pitchFamily="34" charset="0"/>
              </a:rPr>
              <a:t>Conclusion: managers allowed workers to do work without controlling hazards, or workers failed to manage the risks</a:t>
            </a:r>
          </a:p>
          <a:p>
            <a:pPr marL="0" marR="0" lvl="0" indent="0" algn="l" defTabSz="914400" rtl="0" eaLnBrk="0" fontAlgn="base" latinLnBrk="0" hangingPunct="0">
              <a:lnSpc>
                <a:spcPct val="100000"/>
              </a:lnSpc>
              <a:spcBef>
                <a:spcPct val="0"/>
              </a:spcBef>
              <a:spcAft>
                <a:spcPct val="0"/>
              </a:spcAft>
              <a:buClr>
                <a:srgbClr val="000000"/>
              </a:buClr>
              <a:buSzPct val="100000"/>
              <a:buFont typeface="Wingdings" panose="05000000000000000000" pitchFamily="2" charset="2"/>
              <a:buChar char="Ø"/>
              <a:tabLst/>
              <a:defRPr/>
            </a:pPr>
            <a:endParaRPr kumimoji="0" lang="en-US" altLang="en-US" sz="1600" b="0" i="0" u="none" strike="noStrike" kern="1200" cap="none" spc="0" normalizeH="0" baseline="0" noProof="0" dirty="0" smtClean="0">
              <a:ln>
                <a:noFill/>
              </a:ln>
              <a:solidFill>
                <a:schemeClr val="bg2"/>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
                <a:srgbClr val="000000"/>
              </a:buClr>
              <a:buSzPct val="100000"/>
              <a:buFont typeface="Wingdings" panose="05000000000000000000" pitchFamily="2" charset="2"/>
              <a:buChar char="Ø"/>
              <a:tabLst/>
              <a:defRPr/>
            </a:pPr>
            <a:r>
              <a:rPr kumimoji="0" lang="en-US" altLang="en-US" sz="1600" b="0" i="0" u="none" strike="noStrike" kern="1200" cap="none" spc="0" normalizeH="0" baseline="0" noProof="0" dirty="0" smtClean="0">
                <a:ln>
                  <a:noFill/>
                </a:ln>
                <a:solidFill>
                  <a:schemeClr val="bg2"/>
                </a:solidFill>
                <a:effectLst/>
                <a:uLnTx/>
                <a:uFillTx/>
                <a:latin typeface="Arial" panose="020B0604020202020204" pitchFamily="34" charset="0"/>
                <a:ea typeface="+mn-ea"/>
                <a:cs typeface="Arial" panose="020B0604020202020204" pitchFamily="34" charset="0"/>
              </a:rPr>
              <a:t>Failure to learn lessons after “near misses”</a:t>
            </a:r>
          </a:p>
          <a:p>
            <a:pPr marL="457200" marR="0" lvl="1" indent="0" algn="l" defTabSz="914400" rtl="0" eaLnBrk="0" fontAlgn="base" latinLnBrk="0" hangingPunct="0">
              <a:lnSpc>
                <a:spcPct val="100000"/>
              </a:lnSpc>
              <a:spcBef>
                <a:spcPct val="0"/>
              </a:spcBef>
              <a:spcAft>
                <a:spcPct val="0"/>
              </a:spcAft>
              <a:buClr>
                <a:srgbClr val="000000"/>
              </a:buClr>
              <a:buSzPct val="100000"/>
              <a:buFontTx/>
              <a:buNone/>
              <a:tabLst/>
              <a:defRPr/>
            </a:pPr>
            <a:r>
              <a:rPr kumimoji="0" lang="en-US" altLang="en-US" sz="1600" b="0" i="0" u="none" strike="noStrike" kern="1200" cap="none" spc="0" normalizeH="0" baseline="0" noProof="0" dirty="0" smtClean="0">
                <a:ln>
                  <a:noFill/>
                </a:ln>
                <a:solidFill>
                  <a:schemeClr val="bg2"/>
                </a:solidFill>
                <a:effectLst/>
                <a:uLnTx/>
                <a:uFillTx/>
                <a:latin typeface="Arial" panose="020B0604020202020204" pitchFamily="34" charset="0"/>
                <a:ea typeface="+mn-ea"/>
                <a:cs typeface="Arial" panose="020B0604020202020204" pitchFamily="34" charset="0"/>
              </a:rPr>
              <a:t>5) Incident Reporting, Investigation, Analysis Action </a:t>
            </a:r>
            <a:br>
              <a:rPr kumimoji="0" lang="en-US" altLang="en-US" sz="1600" b="0" i="0" u="none" strike="noStrike" kern="1200" cap="none" spc="0" normalizeH="0" baseline="0" noProof="0" dirty="0" smtClean="0">
                <a:ln>
                  <a:noFill/>
                </a:ln>
                <a:solidFill>
                  <a:schemeClr val="bg2"/>
                </a:solidFill>
                <a:effectLst/>
                <a:uLnTx/>
                <a:uFillTx/>
                <a:latin typeface="Arial" panose="020B0604020202020204" pitchFamily="34" charset="0"/>
                <a:ea typeface="+mn-ea"/>
                <a:cs typeface="Arial" panose="020B0604020202020204" pitchFamily="34" charset="0"/>
              </a:rPr>
            </a:br>
            <a:r>
              <a:rPr kumimoji="0" lang="en-US" altLang="en-US" sz="1600" b="0" i="1" u="none" strike="noStrike" kern="1200" cap="none" spc="0" normalizeH="0" baseline="0" noProof="0" dirty="0" smtClean="0">
                <a:ln>
                  <a:noFill/>
                </a:ln>
                <a:solidFill>
                  <a:schemeClr val="bg2"/>
                </a:solidFill>
                <a:effectLst/>
                <a:uLnTx/>
                <a:uFillTx/>
                <a:latin typeface="Arial" panose="020B0604020202020204" pitchFamily="34" charset="0"/>
                <a:ea typeface="+mn-ea"/>
                <a:cs typeface="Arial" panose="020B0604020202020204" pitchFamily="34" charset="0"/>
              </a:rPr>
              <a:t>(an obvious conclusion)</a:t>
            </a:r>
            <a:endParaRPr kumimoji="0" lang="en-US" altLang="en-US" sz="1600" b="0" i="0" u="none" strike="noStrike" kern="1200" cap="none" spc="0" normalizeH="0" baseline="0" noProof="0" dirty="0" smtClean="0">
              <a:ln>
                <a:noFill/>
              </a:ln>
              <a:solidFill>
                <a:schemeClr val="bg2"/>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
                <a:srgbClr val="000000"/>
              </a:buClr>
              <a:buSzPct val="100000"/>
              <a:buFont typeface="Wingdings" panose="05000000000000000000" pitchFamily="2" charset="2"/>
              <a:buChar char="Ø"/>
              <a:tabLst/>
              <a:defRPr/>
            </a:pPr>
            <a:endParaRPr kumimoji="0" lang="en-US" altLang="en-US" sz="1600" b="0" i="0" u="none" strike="noStrike" kern="1200" cap="none" spc="0" normalizeH="0" baseline="0" noProof="0" dirty="0" smtClean="0">
              <a:ln>
                <a:noFill/>
              </a:ln>
              <a:solidFill>
                <a:schemeClr val="bg2"/>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
                <a:srgbClr val="000000"/>
              </a:buClr>
              <a:buSzPct val="100000"/>
              <a:buFont typeface="Wingdings" panose="05000000000000000000" pitchFamily="2" charset="2"/>
              <a:buChar char="Ø"/>
              <a:tabLst/>
              <a:defRPr/>
            </a:pPr>
            <a:r>
              <a:rPr kumimoji="0" lang="en-US" altLang="en-US" sz="1600" b="0" i="0" u="none" strike="noStrike" kern="1200" cap="none" spc="0" normalizeH="0" baseline="0" noProof="0" dirty="0" smtClean="0">
                <a:ln>
                  <a:noFill/>
                </a:ln>
                <a:solidFill>
                  <a:schemeClr val="bg2"/>
                </a:solidFill>
                <a:effectLst/>
                <a:uLnTx/>
                <a:uFillTx/>
                <a:latin typeface="Arial" panose="020B0604020202020204" pitchFamily="34" charset="0"/>
                <a:ea typeface="+mn-ea"/>
                <a:cs typeface="Arial" panose="020B0604020202020204" pitchFamily="34" charset="0"/>
              </a:rPr>
              <a:t>Failure to recognize and act on “signals” before the incident happens</a:t>
            </a:r>
          </a:p>
          <a:p>
            <a:pPr marL="457200" marR="0" lvl="1" indent="0" algn="l" defTabSz="914400" rtl="0" eaLnBrk="0" fontAlgn="base" latinLnBrk="0" hangingPunct="0">
              <a:lnSpc>
                <a:spcPct val="100000"/>
              </a:lnSpc>
              <a:spcBef>
                <a:spcPct val="0"/>
              </a:spcBef>
              <a:spcAft>
                <a:spcPct val="0"/>
              </a:spcAft>
              <a:buClr>
                <a:srgbClr val="000000"/>
              </a:buClr>
              <a:buSzPct val="100000"/>
              <a:buFontTx/>
              <a:buNone/>
              <a:tabLst/>
              <a:defRPr/>
            </a:pPr>
            <a:r>
              <a:rPr kumimoji="0" lang="en-US" altLang="en-US" sz="1600" b="0" i="0" u="none" strike="noStrike" kern="1200" cap="none" spc="0" normalizeH="0" baseline="0" noProof="0" dirty="0" smtClean="0">
                <a:ln>
                  <a:noFill/>
                </a:ln>
                <a:solidFill>
                  <a:schemeClr val="bg2"/>
                </a:solidFill>
                <a:effectLst/>
                <a:uLnTx/>
                <a:uFillTx/>
                <a:latin typeface="Arial" panose="020B0604020202020204" pitchFamily="34" charset="0"/>
                <a:ea typeface="+mn-ea"/>
                <a:cs typeface="Arial" panose="020B0604020202020204" pitchFamily="34" charset="0"/>
              </a:rPr>
              <a:t>1) Management Leadership, Commitment, and Accountability</a:t>
            </a:r>
            <a:br>
              <a:rPr kumimoji="0" lang="en-US" altLang="en-US" sz="1600" b="0" i="0" u="none" strike="noStrike" kern="1200" cap="none" spc="0" normalizeH="0" baseline="0" noProof="0" dirty="0" smtClean="0">
                <a:ln>
                  <a:noFill/>
                </a:ln>
                <a:solidFill>
                  <a:schemeClr val="bg2"/>
                </a:solidFill>
                <a:effectLst/>
                <a:uLnTx/>
                <a:uFillTx/>
                <a:latin typeface="Arial" panose="020B0604020202020204" pitchFamily="34" charset="0"/>
                <a:ea typeface="+mn-ea"/>
                <a:cs typeface="Arial" panose="020B0604020202020204" pitchFamily="34" charset="0"/>
              </a:rPr>
            </a:br>
            <a:r>
              <a:rPr kumimoji="0" lang="en-US" altLang="en-US" sz="1600" b="0" i="0" u="none" strike="noStrike" kern="1200" cap="none" spc="0" normalizeH="0" baseline="0" noProof="0" dirty="0" smtClean="0">
                <a:ln>
                  <a:noFill/>
                </a:ln>
                <a:solidFill>
                  <a:schemeClr val="bg2"/>
                </a:solidFill>
                <a:effectLst/>
                <a:uLnTx/>
                <a:uFillTx/>
                <a:latin typeface="Arial" panose="020B0604020202020204" pitchFamily="34" charset="0"/>
                <a:ea typeface="+mn-ea"/>
                <a:cs typeface="Arial" panose="020B0604020202020204" pitchFamily="34" charset="0"/>
              </a:rPr>
              <a:t>Conclusions: managers were not monitoring for unacceptable conditions and unacceptable practices, and/ or were not taking action to correct.</a:t>
            </a:r>
          </a:p>
          <a:p>
            <a:endParaRPr lang="en-US" dirty="0"/>
          </a:p>
        </p:txBody>
      </p:sp>
      <p:sp>
        <p:nvSpPr>
          <p:cNvPr id="4" name="Slide Number Placeholder 3"/>
          <p:cNvSpPr>
            <a:spLocks noGrp="1"/>
          </p:cNvSpPr>
          <p:nvPr>
            <p:ph type="sldNum" sz="quarter" idx="10"/>
          </p:nvPr>
        </p:nvSpPr>
        <p:spPr/>
        <p:txBody>
          <a:bodyPr/>
          <a:lstStyle/>
          <a:p>
            <a:fld id="{AFD42799-FACC-42FF-909A-DD74213EF593}" type="slidenum">
              <a:rPr lang="en-US" smtClean="0"/>
              <a:pPr/>
              <a:t>27</a:t>
            </a:fld>
            <a:endParaRPr lang="en-US" dirty="0"/>
          </a:p>
        </p:txBody>
      </p:sp>
    </p:spTree>
    <p:extLst>
      <p:ext uri="{BB962C8B-B14F-4D97-AF65-F5344CB8AC3E}">
        <p14:creationId xmlns:p14="http://schemas.microsoft.com/office/powerpoint/2010/main" val="22010655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D42799-FACC-42FF-909A-DD74213EF593}" type="slidenum">
              <a:rPr lang="en-US" smtClean="0"/>
              <a:pPr/>
              <a:t>28</a:t>
            </a:fld>
            <a:endParaRPr lang="en-US" dirty="0"/>
          </a:p>
        </p:txBody>
      </p:sp>
    </p:spTree>
    <p:extLst>
      <p:ext uri="{BB962C8B-B14F-4D97-AF65-F5344CB8AC3E}">
        <p14:creationId xmlns:p14="http://schemas.microsoft.com/office/powerpoint/2010/main" val="1018434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a:noFill/>
        </p:spPr>
        <p:txBody>
          <a:bodyPr/>
          <a:lstStyle>
            <a:lvl1pPr defTabSz="911225">
              <a:defRPr sz="2400">
                <a:solidFill>
                  <a:schemeClr val="tx1"/>
                </a:solidFill>
                <a:latin typeface="Times New Roman" panose="02020603050405020304" pitchFamily="18" charset="0"/>
              </a:defRPr>
            </a:lvl1pPr>
            <a:lvl2pPr marL="742950" indent="-285750" defTabSz="911225">
              <a:defRPr sz="2400">
                <a:solidFill>
                  <a:schemeClr val="tx1"/>
                </a:solidFill>
                <a:latin typeface="Times New Roman" panose="02020603050405020304" pitchFamily="18" charset="0"/>
              </a:defRPr>
            </a:lvl2pPr>
            <a:lvl3pPr marL="1143000" indent="-228600" defTabSz="911225">
              <a:defRPr sz="2400">
                <a:solidFill>
                  <a:schemeClr val="tx1"/>
                </a:solidFill>
                <a:latin typeface="Times New Roman" panose="02020603050405020304" pitchFamily="18" charset="0"/>
              </a:defRPr>
            </a:lvl3pPr>
            <a:lvl4pPr marL="1600200" indent="-228600" defTabSz="911225">
              <a:defRPr sz="2400">
                <a:solidFill>
                  <a:schemeClr val="tx1"/>
                </a:solidFill>
                <a:latin typeface="Times New Roman" panose="02020603050405020304" pitchFamily="18" charset="0"/>
              </a:defRPr>
            </a:lvl4pPr>
            <a:lvl5pPr marL="2057400" indent="-228600" defTabSz="911225">
              <a:defRPr sz="2400">
                <a:solidFill>
                  <a:schemeClr val="tx1"/>
                </a:solidFill>
                <a:latin typeface="Times New Roman" panose="02020603050405020304" pitchFamily="18" charset="0"/>
              </a:defRPr>
            </a:lvl5pPr>
            <a:lvl6pPr marL="2514600" indent="-228600" defTabSz="9112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112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112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1122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1225"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2015-2016</a:t>
            </a:r>
          </a:p>
        </p:txBody>
      </p:sp>
      <p:sp>
        <p:nvSpPr>
          <p:cNvPr id="9219" name="Rectangle 7"/>
          <p:cNvSpPr>
            <a:spLocks noGrp="1" noChangeArrowheads="1"/>
          </p:cNvSpPr>
          <p:nvPr>
            <p:ph type="sldNum" sz="quarter" idx="5"/>
          </p:nvPr>
        </p:nvSpPr>
        <p:spPr>
          <a:noFill/>
        </p:spPr>
        <p:txBody>
          <a:bodyPr/>
          <a:lstStyle>
            <a:lvl1pPr defTabSz="911225">
              <a:defRPr sz="2400">
                <a:solidFill>
                  <a:schemeClr val="tx1"/>
                </a:solidFill>
                <a:latin typeface="Times New Roman" panose="02020603050405020304" pitchFamily="18" charset="0"/>
              </a:defRPr>
            </a:lvl1pPr>
            <a:lvl2pPr marL="742950" indent="-285750" defTabSz="911225">
              <a:defRPr sz="2400">
                <a:solidFill>
                  <a:schemeClr val="tx1"/>
                </a:solidFill>
                <a:latin typeface="Times New Roman" panose="02020603050405020304" pitchFamily="18" charset="0"/>
              </a:defRPr>
            </a:lvl2pPr>
            <a:lvl3pPr marL="1143000" indent="-228600" defTabSz="911225">
              <a:defRPr sz="2400">
                <a:solidFill>
                  <a:schemeClr val="tx1"/>
                </a:solidFill>
                <a:latin typeface="Times New Roman" panose="02020603050405020304" pitchFamily="18" charset="0"/>
              </a:defRPr>
            </a:lvl3pPr>
            <a:lvl4pPr marL="1600200" indent="-228600" defTabSz="911225">
              <a:defRPr sz="2400">
                <a:solidFill>
                  <a:schemeClr val="tx1"/>
                </a:solidFill>
                <a:latin typeface="Times New Roman" panose="02020603050405020304" pitchFamily="18" charset="0"/>
              </a:defRPr>
            </a:lvl4pPr>
            <a:lvl5pPr marL="2057400" indent="-228600" defTabSz="911225">
              <a:defRPr sz="2400">
                <a:solidFill>
                  <a:schemeClr val="tx1"/>
                </a:solidFill>
                <a:latin typeface="Times New Roman" panose="02020603050405020304" pitchFamily="18" charset="0"/>
              </a:defRPr>
            </a:lvl5pPr>
            <a:lvl6pPr marL="2514600" indent="-228600" defTabSz="9112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112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112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1122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911225" rtl="0" eaLnBrk="0" fontAlgn="base" latinLnBrk="0" hangingPunct="0">
              <a:lnSpc>
                <a:spcPct val="100000"/>
              </a:lnSpc>
              <a:spcBef>
                <a:spcPct val="0"/>
              </a:spcBef>
              <a:spcAft>
                <a:spcPct val="0"/>
              </a:spcAft>
              <a:buClrTx/>
              <a:buSzTx/>
              <a:buFontTx/>
              <a:buNone/>
              <a:tabLst/>
              <a:defRPr/>
            </a:pPr>
            <a:fld id="{369FE710-8141-470B-87B4-238891F480B1}"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1225" rtl="0" eaLnBrk="0" fontAlgn="base" latinLnBrk="0" hangingPunct="0">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9220" name="Rectangle 7"/>
          <p:cNvSpPr txBox="1">
            <a:spLocks noGrp="1" noChangeArrowheads="1"/>
          </p:cNvSpPr>
          <p:nvPr/>
        </p:nvSpPr>
        <p:spPr bwMode="auto">
          <a:xfrm>
            <a:off x="3939968" y="8841626"/>
            <a:ext cx="3014870" cy="467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189" tIns="45595" rIns="91189" bIns="45595" anchor="b"/>
          <a:lstStyle>
            <a:lvl1pPr defTabSz="919163">
              <a:defRPr sz="2400">
                <a:solidFill>
                  <a:schemeClr val="tx1"/>
                </a:solidFill>
                <a:latin typeface="Times New Roman" panose="02020603050405020304" pitchFamily="18" charset="0"/>
              </a:defRPr>
            </a:lvl1pPr>
            <a:lvl2pPr marL="746125" indent="-287338" defTabSz="919163">
              <a:defRPr sz="2400">
                <a:solidFill>
                  <a:schemeClr val="tx1"/>
                </a:solidFill>
                <a:latin typeface="Times New Roman" panose="02020603050405020304" pitchFamily="18" charset="0"/>
              </a:defRPr>
            </a:lvl2pPr>
            <a:lvl3pPr marL="1149350" indent="-230188" defTabSz="919163">
              <a:defRPr sz="2400">
                <a:solidFill>
                  <a:schemeClr val="tx1"/>
                </a:solidFill>
                <a:latin typeface="Times New Roman" panose="02020603050405020304" pitchFamily="18" charset="0"/>
              </a:defRPr>
            </a:lvl3pPr>
            <a:lvl4pPr marL="1608138" indent="-230188" defTabSz="919163">
              <a:defRPr sz="2400">
                <a:solidFill>
                  <a:schemeClr val="tx1"/>
                </a:solidFill>
                <a:latin typeface="Times New Roman" panose="02020603050405020304" pitchFamily="18" charset="0"/>
              </a:defRPr>
            </a:lvl4pPr>
            <a:lvl5pPr marL="2068513" indent="-230188" defTabSz="919163">
              <a:defRPr sz="2400">
                <a:solidFill>
                  <a:schemeClr val="tx1"/>
                </a:solidFill>
                <a:latin typeface="Times New Roman" panose="02020603050405020304" pitchFamily="18" charset="0"/>
              </a:defRPr>
            </a:lvl5pPr>
            <a:lvl6pPr marL="2525713" indent="-230188" defTabSz="919163" eaLnBrk="0" fontAlgn="base" hangingPunct="0">
              <a:spcBef>
                <a:spcPct val="0"/>
              </a:spcBef>
              <a:spcAft>
                <a:spcPct val="0"/>
              </a:spcAft>
              <a:defRPr sz="2400">
                <a:solidFill>
                  <a:schemeClr val="tx1"/>
                </a:solidFill>
                <a:latin typeface="Times New Roman" panose="02020603050405020304" pitchFamily="18" charset="0"/>
              </a:defRPr>
            </a:lvl6pPr>
            <a:lvl7pPr marL="2982913" indent="-230188" defTabSz="919163" eaLnBrk="0" fontAlgn="base" hangingPunct="0">
              <a:spcBef>
                <a:spcPct val="0"/>
              </a:spcBef>
              <a:spcAft>
                <a:spcPct val="0"/>
              </a:spcAft>
              <a:defRPr sz="2400">
                <a:solidFill>
                  <a:schemeClr val="tx1"/>
                </a:solidFill>
                <a:latin typeface="Times New Roman" panose="02020603050405020304" pitchFamily="18" charset="0"/>
              </a:defRPr>
            </a:lvl7pPr>
            <a:lvl8pPr marL="3440113" indent="-230188" defTabSz="919163" eaLnBrk="0" fontAlgn="base" hangingPunct="0">
              <a:spcBef>
                <a:spcPct val="0"/>
              </a:spcBef>
              <a:spcAft>
                <a:spcPct val="0"/>
              </a:spcAft>
              <a:defRPr sz="2400">
                <a:solidFill>
                  <a:schemeClr val="tx1"/>
                </a:solidFill>
                <a:latin typeface="Times New Roman" panose="02020603050405020304" pitchFamily="18" charset="0"/>
              </a:defRPr>
            </a:lvl8pPr>
            <a:lvl9pPr marL="3897313" indent="-230188" defTabSz="919163"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919163" rtl="0" eaLnBrk="0" fontAlgn="base" latinLnBrk="0" hangingPunct="0">
              <a:lnSpc>
                <a:spcPct val="100000"/>
              </a:lnSpc>
              <a:spcBef>
                <a:spcPct val="0"/>
              </a:spcBef>
              <a:spcAft>
                <a:spcPct val="0"/>
              </a:spcAft>
              <a:buClrTx/>
              <a:buSzTx/>
              <a:buFontTx/>
              <a:buNone/>
              <a:tabLst/>
              <a:defRPr/>
            </a:pPr>
            <a:fld id="{E615C6F7-BA32-4EB9-AB1A-00672572A3E9}"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19163" rtl="0" eaLnBrk="0" fontAlgn="base" latinLnBrk="0" hangingPunct="0">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9221" name="Rectangle 2"/>
          <p:cNvSpPr>
            <a:spLocks noGrp="1" noRot="1" noChangeAspect="1" noChangeArrowheads="1" noTextEdit="1"/>
          </p:cNvSpPr>
          <p:nvPr>
            <p:ph type="sldImg"/>
          </p:nvPr>
        </p:nvSpPr>
        <p:spPr>
          <a:xfrm>
            <a:off x="1150938" y="696913"/>
            <a:ext cx="4654550" cy="3490912"/>
          </a:xfrm>
          <a:ln/>
        </p:spPr>
      </p:sp>
      <p:sp>
        <p:nvSpPr>
          <p:cNvPr id="9222" name="Rectangle 3"/>
          <p:cNvSpPr>
            <a:spLocks noGrp="1" noChangeArrowheads="1"/>
          </p:cNvSpPr>
          <p:nvPr>
            <p:ph type="body" idx="1"/>
          </p:nvPr>
        </p:nvSpPr>
        <p:spPr>
          <a:noFill/>
        </p:spPr>
        <p:txBody>
          <a:bodyPr wrap="none" lIns="91189" tIns="45595" rIns="91189" bIns="45595"/>
          <a:lstStyle/>
          <a:p>
            <a:endParaRPr lang="en-CA" altLang="en-US"/>
          </a:p>
        </p:txBody>
      </p:sp>
    </p:spTree>
    <p:extLst>
      <p:ext uri="{BB962C8B-B14F-4D97-AF65-F5344CB8AC3E}">
        <p14:creationId xmlns:p14="http://schemas.microsoft.com/office/powerpoint/2010/main" val="2942869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D42799-FACC-42FF-909A-DD74213EF593}" type="slidenum">
              <a:rPr lang="en-US" smtClean="0"/>
              <a:pPr/>
              <a:t>5</a:t>
            </a:fld>
            <a:endParaRPr lang="en-US" dirty="0"/>
          </a:p>
        </p:txBody>
      </p:sp>
    </p:spTree>
    <p:extLst>
      <p:ext uri="{BB962C8B-B14F-4D97-AF65-F5344CB8AC3E}">
        <p14:creationId xmlns:p14="http://schemas.microsoft.com/office/powerpoint/2010/main" val="2625786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D42799-FACC-42FF-909A-DD74213EF593}" type="slidenum">
              <a:rPr lang="en-US" smtClean="0"/>
              <a:pPr/>
              <a:t>6</a:t>
            </a:fld>
            <a:endParaRPr lang="en-US" dirty="0"/>
          </a:p>
        </p:txBody>
      </p:sp>
    </p:spTree>
    <p:extLst>
      <p:ext uri="{BB962C8B-B14F-4D97-AF65-F5344CB8AC3E}">
        <p14:creationId xmlns:p14="http://schemas.microsoft.com/office/powerpoint/2010/main" val="1099693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r>
              <a:rPr lang="en-CA" sz="1100" u="sng" dirty="0"/>
              <a:t>Primary References</a:t>
            </a:r>
          </a:p>
          <a:p>
            <a:pPr defTabSz="931774" eaLnBrk="0" fontAlgn="base" hangingPunct="0">
              <a:defRPr/>
            </a:pPr>
            <a:r>
              <a:rPr lang="en-CA" sz="1100" dirty="0">
                <a:latin typeface="Arial" charset="0"/>
              </a:rPr>
              <a:t>Richard, K.P., Justice, “The Westray Story – a Predictable Path to Disaster. Report of the Westray Mine Public Inquiry”, Province of Nova Scotia, Halifax, NS (1997).</a:t>
            </a:r>
          </a:p>
          <a:p>
            <a:pPr defTabSz="931774" eaLnBrk="0" fontAlgn="base" hangingPunct="0">
              <a:defRPr/>
            </a:pPr>
            <a:r>
              <a:rPr lang="en-US" sz="1100" dirty="0">
                <a:latin typeface="Arial" charset="0"/>
              </a:rPr>
              <a:t>Amyotte, P.R. and Oehmen, A.M., “Application of a Loss Causation Model to the Westray Mine Explosion”, Process Safety and Environmental Protection (Transactions of the Institution of Chemical Engineers, Part B), </a:t>
            </a:r>
            <a:r>
              <a:rPr lang="en-US" sz="1100" b="1" dirty="0">
                <a:latin typeface="Arial" charset="0"/>
              </a:rPr>
              <a:t>80</a:t>
            </a:r>
            <a:r>
              <a:rPr lang="en-US" sz="1100" dirty="0">
                <a:latin typeface="Arial" charset="0"/>
              </a:rPr>
              <a:t>, 55-59 (2002).</a:t>
            </a:r>
            <a:endParaRPr lang="en-CA" sz="1100" dirty="0">
              <a:latin typeface="Arial" charset="0"/>
            </a:endParaRPr>
          </a:p>
          <a:p>
            <a:pPr defTabSz="931774" eaLnBrk="0" fontAlgn="base" hangingPunct="0">
              <a:defRPr/>
            </a:pPr>
            <a:endParaRPr lang="en-CA" sz="1100" dirty="0">
              <a:latin typeface="Arial" charset="0"/>
            </a:endParaRPr>
          </a:p>
          <a:p>
            <a:pPr defTabSz="931774">
              <a:defRPr/>
            </a:pPr>
            <a:r>
              <a:rPr lang="en-CA" sz="1100" dirty="0"/>
              <a:t>Westray was an underground coal mine in Plymouth, Nova Scotia (just outside of New Glasgow). On May 9, 1992 a methane-triggered coal dust explosion occurred, resulting in twenty-six fatalities. The overpressures generated underground were powerful enough to result in damage at the surface, as we can see in this photograph from the public inquiry report (Richard, 1997).</a:t>
            </a:r>
            <a:endParaRPr lang="en-CA" sz="1100" dirty="0">
              <a:latin typeface="Arial" charset="0"/>
            </a:endParaRPr>
          </a:p>
          <a:p>
            <a:pPr defTabSz="931774" eaLnBrk="0" fontAlgn="base" hangingPunct="0">
              <a:defRPr/>
            </a:pPr>
            <a:endParaRPr lang="en-CA" sz="1100" dirty="0">
              <a:latin typeface="Arial" charset="0"/>
            </a:endParaRPr>
          </a:p>
          <a:p>
            <a:pPr defTabSz="931774" eaLnBrk="0" fontAlgn="base" hangingPunct="0">
              <a:defRPr/>
            </a:pPr>
            <a:endParaRPr lang="en-CA" sz="1100" dirty="0">
              <a:latin typeface="Arial" charset="0"/>
            </a:endParaRPr>
          </a:p>
        </p:txBody>
      </p:sp>
      <p:sp>
        <p:nvSpPr>
          <p:cNvPr id="4" name="Slide Number Placeholder 3"/>
          <p:cNvSpPr>
            <a:spLocks noGrp="1"/>
          </p:cNvSpPr>
          <p:nvPr>
            <p:ph type="sldNum" sz="quarter" idx="10"/>
          </p:nvPr>
        </p:nvSpPr>
        <p:spPr/>
        <p:txBody>
          <a:bodyPr/>
          <a:lstStyle/>
          <a:p>
            <a:pPr>
              <a:defRPr/>
            </a:pPr>
            <a:fld id="{926E8EF2-D6A5-496D-8D03-33621E61E737}" type="slidenum">
              <a:rPr lang="en-US" smtClean="0"/>
              <a:pPr>
                <a:defRPr/>
              </a:pPr>
              <a:t>7</a:t>
            </a:fld>
            <a:endParaRPr lang="en-US" dirty="0"/>
          </a:p>
        </p:txBody>
      </p:sp>
    </p:spTree>
    <p:extLst>
      <p:ext uri="{BB962C8B-B14F-4D97-AF65-F5344CB8AC3E}">
        <p14:creationId xmlns:p14="http://schemas.microsoft.com/office/powerpoint/2010/main" val="2755786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pPr defTabSz="931774" eaLnBrk="0" fontAlgn="base" hangingPunct="0">
              <a:spcAft>
                <a:spcPct val="0"/>
              </a:spcAft>
              <a:defRPr/>
            </a:pPr>
            <a:r>
              <a:rPr lang="en-CA" sz="1100" dirty="0"/>
              <a:t>With its poor working conditions, Westray was an incident waiting to happen. Inadequate mine ventilation resulted in methane concentrations that were consistently higher than those permitted by regulations. Coal dust accumulation levels were also high, and there was a lack of rock dusting (inerting of the coal dust with limestone or dolomite). As indicated in the slide, other standard practices were also occurring in the mine (Amyotte and Oehmen, 2002).</a:t>
            </a:r>
          </a:p>
        </p:txBody>
      </p:sp>
      <p:sp>
        <p:nvSpPr>
          <p:cNvPr id="4" name="Slide Number Placeholder 3"/>
          <p:cNvSpPr>
            <a:spLocks noGrp="1"/>
          </p:cNvSpPr>
          <p:nvPr>
            <p:ph type="sldNum" sz="quarter" idx="10"/>
          </p:nvPr>
        </p:nvSpPr>
        <p:spPr/>
        <p:txBody>
          <a:bodyPr/>
          <a:lstStyle/>
          <a:p>
            <a:pPr>
              <a:defRPr/>
            </a:pPr>
            <a:fld id="{926E8EF2-D6A5-496D-8D03-33621E61E737}" type="slidenum">
              <a:rPr lang="en-US" smtClean="0"/>
              <a:pPr>
                <a:defRPr/>
              </a:pPr>
              <a:t>8</a:t>
            </a:fld>
            <a:endParaRPr lang="en-US" dirty="0"/>
          </a:p>
        </p:txBody>
      </p:sp>
    </p:spTree>
    <p:extLst>
      <p:ext uri="{BB962C8B-B14F-4D97-AF65-F5344CB8AC3E}">
        <p14:creationId xmlns:p14="http://schemas.microsoft.com/office/powerpoint/2010/main" val="1906586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r>
              <a:rPr lang="en-CA" sz="1100" dirty="0"/>
              <a:t>These substandard practices and conditions were a result of the lack of concern management had with respect to safety issues at the mine. </a:t>
            </a:r>
          </a:p>
          <a:p>
            <a:endParaRPr lang="en-CA" sz="1100" dirty="0"/>
          </a:p>
          <a:p>
            <a:r>
              <a:rPr lang="en-CA" sz="1100" dirty="0"/>
              <a:t>There was a poor safety culture at Westray, and production was prioritized at the expense of employee safety. Employees had a fear of reprisal, which undermined the possibilities for just and reporting cultures, and did not provide an opportunity for the existence of learning and flexible cultures.</a:t>
            </a:r>
          </a:p>
          <a:p>
            <a:r>
              <a:rPr lang="en-CA" sz="1100" dirty="0"/>
              <a:t> </a:t>
            </a:r>
          </a:p>
          <a:p>
            <a:pPr defTabSz="931774">
              <a:defRPr/>
            </a:pPr>
            <a:r>
              <a:rPr lang="en-CA" sz="1100" dirty="0"/>
              <a:t>Additionally, there was no effective safety management system at Westray. Employees generally had a lack of experience and knowledge of safe underground working practices. There was also a lack of safe work practices and procedures in place, indicating that employees were poorly trained.</a:t>
            </a:r>
          </a:p>
          <a:p>
            <a:pPr defTabSz="931774">
              <a:defRPr/>
            </a:pPr>
            <a:endParaRPr lang="en-CA" sz="1100" dirty="0"/>
          </a:p>
          <a:p>
            <a:pPr defTabSz="931774">
              <a:defRPr/>
            </a:pPr>
            <a:r>
              <a:rPr lang="en-CA" sz="1100" dirty="0"/>
              <a:t>Westray clearly demonstrates that a safety management system approach and the concept of safety culture go hand-in-hand when it comes to assuring worker safety (Amyotte and Oehmen, 2002).</a:t>
            </a:r>
          </a:p>
        </p:txBody>
      </p:sp>
      <p:sp>
        <p:nvSpPr>
          <p:cNvPr id="4" name="Slide Number Placeholder 3"/>
          <p:cNvSpPr>
            <a:spLocks noGrp="1"/>
          </p:cNvSpPr>
          <p:nvPr>
            <p:ph type="sldNum" sz="quarter" idx="10"/>
          </p:nvPr>
        </p:nvSpPr>
        <p:spPr/>
        <p:txBody>
          <a:bodyPr/>
          <a:lstStyle/>
          <a:p>
            <a:pPr>
              <a:defRPr/>
            </a:pPr>
            <a:fld id="{926E8EF2-D6A5-496D-8D03-33621E61E737}" type="slidenum">
              <a:rPr lang="en-US" smtClean="0"/>
              <a:pPr>
                <a:defRPr/>
              </a:pPr>
              <a:t>9</a:t>
            </a:fld>
            <a:endParaRPr lang="en-US" dirty="0"/>
          </a:p>
        </p:txBody>
      </p:sp>
    </p:spTree>
    <p:extLst>
      <p:ext uri="{BB962C8B-B14F-4D97-AF65-F5344CB8AC3E}">
        <p14:creationId xmlns:p14="http://schemas.microsoft.com/office/powerpoint/2010/main" val="2581720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r>
              <a:rPr lang="en-CA" sz="1100" dirty="0"/>
              <a:t>These substandard practices and conditions were a result of the lack of concern management had with respect to safety issues at the mine. </a:t>
            </a:r>
          </a:p>
          <a:p>
            <a:endParaRPr lang="en-CA" sz="1100" dirty="0"/>
          </a:p>
          <a:p>
            <a:r>
              <a:rPr lang="en-CA" sz="1100" dirty="0"/>
              <a:t>There was a poor safety culture at Westray, and production was prioritized at the expense of employee safety. Employees had a fear of reprisal, which undermined the possibilities for just and reporting cultures, and did not provide an opportunity for the existence of learning and flexible cultures.</a:t>
            </a:r>
          </a:p>
          <a:p>
            <a:r>
              <a:rPr lang="en-CA" sz="1100" dirty="0"/>
              <a:t> </a:t>
            </a:r>
          </a:p>
          <a:p>
            <a:pPr defTabSz="931774">
              <a:defRPr/>
            </a:pPr>
            <a:r>
              <a:rPr lang="en-CA" sz="1100" dirty="0"/>
              <a:t>Additionally, there was no effective safety management system at Westray. Employees generally had a lack of experience and knowledge of safe underground working practices. There was also a lack of safe work practices and procedures in place, indicating that employees were poorly trained.</a:t>
            </a:r>
          </a:p>
          <a:p>
            <a:pPr defTabSz="931774">
              <a:defRPr/>
            </a:pPr>
            <a:endParaRPr lang="en-CA" sz="1100" dirty="0"/>
          </a:p>
          <a:p>
            <a:pPr defTabSz="931774">
              <a:defRPr/>
            </a:pPr>
            <a:r>
              <a:rPr lang="en-CA" sz="1100" dirty="0"/>
              <a:t>Westray clearly demonstrates that a safety management system approach and the concept of safety culture go hand-in-hand when it comes to assuring worker safety (Amyotte and Oehmen, 2002).</a:t>
            </a:r>
          </a:p>
        </p:txBody>
      </p:sp>
      <p:sp>
        <p:nvSpPr>
          <p:cNvPr id="4" name="Slide Number Placeholder 3"/>
          <p:cNvSpPr>
            <a:spLocks noGrp="1"/>
          </p:cNvSpPr>
          <p:nvPr>
            <p:ph type="sldNum" sz="quarter" idx="10"/>
          </p:nvPr>
        </p:nvSpPr>
        <p:spPr/>
        <p:txBody>
          <a:bodyPr/>
          <a:lstStyle/>
          <a:p>
            <a:pPr>
              <a:defRPr/>
            </a:pPr>
            <a:fld id="{926E8EF2-D6A5-496D-8D03-33621E61E737}" type="slidenum">
              <a:rPr lang="en-US" smtClean="0"/>
              <a:pPr>
                <a:defRPr/>
              </a:pPr>
              <a:t>10</a:t>
            </a:fld>
            <a:endParaRPr lang="en-US" dirty="0"/>
          </a:p>
        </p:txBody>
      </p:sp>
    </p:spTree>
    <p:extLst>
      <p:ext uri="{BB962C8B-B14F-4D97-AF65-F5344CB8AC3E}">
        <p14:creationId xmlns:p14="http://schemas.microsoft.com/office/powerpoint/2010/main" val="1760031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9938" name="Rectangle 1026"/>
          <p:cNvSpPr>
            <a:spLocks noGrp="1" noChangeArrowheads="1"/>
          </p:cNvSpPr>
          <p:nvPr>
            <p:ph type="ctrTitle"/>
          </p:nvPr>
        </p:nvSpPr>
        <p:spPr>
          <a:xfrm>
            <a:off x="381000" y="1524000"/>
            <a:ext cx="7239000" cy="1143000"/>
          </a:xfrm>
        </p:spPr>
        <p:txBody>
          <a:bodyPr/>
          <a:lstStyle>
            <a:lvl1pPr>
              <a:defRPr/>
            </a:lvl1pPr>
          </a:lstStyle>
          <a:p>
            <a:r>
              <a:rPr lang="en-US"/>
              <a:t>Click to edit Master title style</a:t>
            </a:r>
          </a:p>
        </p:txBody>
      </p:sp>
      <p:sp>
        <p:nvSpPr>
          <p:cNvPr id="39939" name="Rectangle 1027"/>
          <p:cNvSpPr>
            <a:spLocks noGrp="1" noChangeArrowheads="1"/>
          </p:cNvSpPr>
          <p:nvPr>
            <p:ph type="subTitle" idx="1"/>
          </p:nvPr>
        </p:nvSpPr>
        <p:spPr>
          <a:xfrm>
            <a:off x="914400" y="35814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 name="Rectangle 1028"/>
          <p:cNvSpPr>
            <a:spLocks noGrp="1" noChangeArrowheads="1"/>
          </p:cNvSpPr>
          <p:nvPr>
            <p:ph type="dt" sz="half" idx="10"/>
          </p:nvPr>
        </p:nvSpPr>
        <p:spPr>
          <a:ln/>
        </p:spPr>
        <p:txBody>
          <a:bodyPr/>
          <a:lstStyle>
            <a:lvl1pPr>
              <a:defRPr/>
            </a:lvl1pPr>
          </a:lstStyle>
          <a:p>
            <a:pPr>
              <a:defRPr/>
            </a:pPr>
            <a:fld id="{842DFA56-3A33-4A6F-B1DA-0FA6D22FF9C5}" type="datetimeFigureOut">
              <a:rPr lang="en-US"/>
              <a:pPr>
                <a:defRPr/>
              </a:pPr>
              <a:t>11/2/2019</a:t>
            </a:fld>
            <a:endParaRPr lang="en-US" dirty="0"/>
          </a:p>
        </p:txBody>
      </p:sp>
      <p:sp>
        <p:nvSpPr>
          <p:cNvPr id="5" name="Rectangle 1029"/>
          <p:cNvSpPr>
            <a:spLocks noGrp="1" noChangeArrowheads="1"/>
          </p:cNvSpPr>
          <p:nvPr>
            <p:ph type="ftr" sz="quarter" idx="11"/>
          </p:nvPr>
        </p:nvSpPr>
        <p:spPr>
          <a:ln/>
        </p:spPr>
        <p:txBody>
          <a:bodyPr/>
          <a:lstStyle>
            <a:lvl1pPr>
              <a:defRPr/>
            </a:lvl1pPr>
          </a:lstStyle>
          <a:p>
            <a:endParaRPr lang="en-US" altLang="en-US" dirty="0"/>
          </a:p>
        </p:txBody>
      </p:sp>
      <p:sp>
        <p:nvSpPr>
          <p:cNvPr id="6" name="Rectangle 1030"/>
          <p:cNvSpPr>
            <a:spLocks noGrp="1" noChangeArrowheads="1"/>
          </p:cNvSpPr>
          <p:nvPr>
            <p:ph type="sldNum" sz="quarter" idx="12"/>
          </p:nvPr>
        </p:nvSpPr>
        <p:spPr>
          <a:ln/>
        </p:spPr>
        <p:txBody>
          <a:bodyPr/>
          <a:lstStyle>
            <a:lvl1pPr>
              <a:defRPr/>
            </a:lvl1pPr>
          </a:lstStyle>
          <a:p>
            <a:pPr>
              <a:defRPr/>
            </a:pPr>
            <a:fld id="{4079662B-F3F8-4CBE-9F6E-EBB035835E92}" type="slidenum">
              <a:rPr lang="en-US"/>
              <a:pPr>
                <a:defRPr/>
              </a:pPr>
              <a:t>‹#›</a:t>
            </a:fld>
            <a:endParaRPr lang="en-US" dirty="0"/>
          </a:p>
        </p:txBody>
      </p:sp>
    </p:spTree>
    <p:extLst>
      <p:ext uri="{BB962C8B-B14F-4D97-AF65-F5344CB8AC3E}">
        <p14:creationId xmlns:p14="http://schemas.microsoft.com/office/powerpoint/2010/main" val="1838063607"/>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1028"/>
          <p:cNvSpPr>
            <a:spLocks noGrp="1" noChangeArrowheads="1"/>
          </p:cNvSpPr>
          <p:nvPr>
            <p:ph type="dt" sz="half" idx="10"/>
          </p:nvPr>
        </p:nvSpPr>
        <p:spPr>
          <a:ln/>
        </p:spPr>
        <p:txBody>
          <a:bodyPr/>
          <a:lstStyle>
            <a:lvl1pPr>
              <a:defRPr/>
            </a:lvl1pPr>
          </a:lstStyle>
          <a:p>
            <a:pPr>
              <a:defRPr/>
            </a:pPr>
            <a:fld id="{44938BB9-2F8D-416F-B48F-486A2BBD400C}" type="datetimeFigureOut">
              <a:rPr lang="en-US"/>
              <a:pPr>
                <a:defRPr/>
              </a:pPr>
              <a:t>11/2/2019</a:t>
            </a:fld>
            <a:endParaRPr lang="en-US" dirty="0"/>
          </a:p>
        </p:txBody>
      </p:sp>
      <p:sp>
        <p:nvSpPr>
          <p:cNvPr id="5" name="Rectangle 1029"/>
          <p:cNvSpPr>
            <a:spLocks noGrp="1" noChangeArrowheads="1"/>
          </p:cNvSpPr>
          <p:nvPr>
            <p:ph type="ftr" sz="quarter" idx="11"/>
          </p:nvPr>
        </p:nvSpPr>
        <p:spPr>
          <a:ln/>
        </p:spPr>
        <p:txBody>
          <a:bodyPr/>
          <a:lstStyle>
            <a:lvl1pPr>
              <a:defRPr/>
            </a:lvl1pPr>
          </a:lstStyle>
          <a:p>
            <a:endParaRPr lang="en-US" altLang="en-US" dirty="0"/>
          </a:p>
        </p:txBody>
      </p:sp>
      <p:sp>
        <p:nvSpPr>
          <p:cNvPr id="6" name="Rectangle 1030"/>
          <p:cNvSpPr>
            <a:spLocks noGrp="1" noChangeArrowheads="1"/>
          </p:cNvSpPr>
          <p:nvPr>
            <p:ph type="sldNum" sz="quarter" idx="12"/>
          </p:nvPr>
        </p:nvSpPr>
        <p:spPr>
          <a:ln/>
        </p:spPr>
        <p:txBody>
          <a:bodyPr/>
          <a:lstStyle>
            <a:lvl1pPr>
              <a:defRPr/>
            </a:lvl1pPr>
          </a:lstStyle>
          <a:p>
            <a:pPr>
              <a:defRPr/>
            </a:pPr>
            <a:fld id="{6DAC9C53-2642-405A-A54F-FB674FED572B}" type="slidenum">
              <a:rPr lang="en-US"/>
              <a:pPr>
                <a:defRPr/>
              </a:pPr>
              <a:t>‹#›</a:t>
            </a:fld>
            <a:endParaRPr lang="en-US" dirty="0"/>
          </a:p>
        </p:txBody>
      </p:sp>
    </p:spTree>
    <p:extLst>
      <p:ext uri="{BB962C8B-B14F-4D97-AF65-F5344CB8AC3E}">
        <p14:creationId xmlns:p14="http://schemas.microsoft.com/office/powerpoint/2010/main" val="255692296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1028"/>
          <p:cNvSpPr>
            <a:spLocks noGrp="1" noChangeArrowheads="1"/>
          </p:cNvSpPr>
          <p:nvPr>
            <p:ph type="dt" sz="half" idx="10"/>
          </p:nvPr>
        </p:nvSpPr>
        <p:spPr>
          <a:ln/>
        </p:spPr>
        <p:txBody>
          <a:bodyPr/>
          <a:lstStyle>
            <a:lvl1pPr>
              <a:defRPr/>
            </a:lvl1pPr>
          </a:lstStyle>
          <a:p>
            <a:pPr>
              <a:defRPr/>
            </a:pPr>
            <a:fld id="{52C8F740-BC9C-4F3A-87A0-90B40B8C5A83}" type="datetimeFigureOut">
              <a:rPr lang="en-US"/>
              <a:pPr>
                <a:defRPr/>
              </a:pPr>
              <a:t>11/2/2019</a:t>
            </a:fld>
            <a:endParaRPr lang="en-US" dirty="0"/>
          </a:p>
        </p:txBody>
      </p:sp>
      <p:sp>
        <p:nvSpPr>
          <p:cNvPr id="5" name="Rectangle 1029"/>
          <p:cNvSpPr>
            <a:spLocks noGrp="1" noChangeArrowheads="1"/>
          </p:cNvSpPr>
          <p:nvPr>
            <p:ph type="ftr" sz="quarter" idx="11"/>
          </p:nvPr>
        </p:nvSpPr>
        <p:spPr>
          <a:ln/>
        </p:spPr>
        <p:txBody>
          <a:bodyPr/>
          <a:lstStyle>
            <a:lvl1pPr>
              <a:defRPr/>
            </a:lvl1pPr>
          </a:lstStyle>
          <a:p>
            <a:endParaRPr lang="en-US" altLang="en-US" dirty="0"/>
          </a:p>
        </p:txBody>
      </p:sp>
      <p:sp>
        <p:nvSpPr>
          <p:cNvPr id="6" name="Rectangle 1030"/>
          <p:cNvSpPr>
            <a:spLocks noGrp="1" noChangeArrowheads="1"/>
          </p:cNvSpPr>
          <p:nvPr>
            <p:ph type="sldNum" sz="quarter" idx="12"/>
          </p:nvPr>
        </p:nvSpPr>
        <p:spPr>
          <a:ln/>
        </p:spPr>
        <p:txBody>
          <a:bodyPr/>
          <a:lstStyle>
            <a:lvl1pPr>
              <a:defRPr/>
            </a:lvl1pPr>
          </a:lstStyle>
          <a:p>
            <a:pPr>
              <a:defRPr/>
            </a:pPr>
            <a:fld id="{0687DC9B-F484-4C1E-A02A-E7A976985934}" type="slidenum">
              <a:rPr lang="en-US"/>
              <a:pPr>
                <a:defRPr/>
              </a:pPr>
              <a:t>‹#›</a:t>
            </a:fld>
            <a:endParaRPr lang="en-US" dirty="0"/>
          </a:p>
        </p:txBody>
      </p:sp>
    </p:spTree>
    <p:extLst>
      <p:ext uri="{BB962C8B-B14F-4D97-AF65-F5344CB8AC3E}">
        <p14:creationId xmlns:p14="http://schemas.microsoft.com/office/powerpoint/2010/main" val="357589818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6322" name="Rectangle 2"/>
          <p:cNvSpPr>
            <a:spLocks noGrp="1" noChangeArrowheads="1"/>
          </p:cNvSpPr>
          <p:nvPr>
            <p:ph type="ctrTitle"/>
          </p:nvPr>
        </p:nvSpPr>
        <p:spPr>
          <a:xfrm>
            <a:off x="381000" y="1524000"/>
            <a:ext cx="7239000" cy="1143000"/>
          </a:xfrm>
        </p:spPr>
        <p:txBody>
          <a:bodyPr/>
          <a:lstStyle>
            <a:lvl1pPr>
              <a:defRPr/>
            </a:lvl1pPr>
          </a:lstStyle>
          <a:p>
            <a:r>
              <a:rPr lang="en-US"/>
              <a:t>Click to edit Master title style</a:t>
            </a:r>
          </a:p>
        </p:txBody>
      </p:sp>
      <p:sp>
        <p:nvSpPr>
          <p:cNvPr id="56323" name="Rectangle 3"/>
          <p:cNvSpPr>
            <a:spLocks noGrp="1" noChangeArrowheads="1"/>
          </p:cNvSpPr>
          <p:nvPr>
            <p:ph type="subTitle" idx="1"/>
          </p:nvPr>
        </p:nvSpPr>
        <p:spPr>
          <a:xfrm>
            <a:off x="914400" y="35814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2A8DB5C2-8D62-4321-9B96-4BCFE4F144E3}" type="datetimeFigureOut">
              <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11/2/2019</a:t>
            </a:fld>
            <a:endPar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t>ES&amp;RMP - ENGG 404 - Lecture 04 September to December, 2012</a:t>
            </a: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FA0873C-1B7A-4BCA-8556-9E23E936B437}" type="slidenum">
              <a:rPr kumimoji="0" 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74039753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D7B3C09-2F44-42F7-9659-98D9CB82A8F6}" type="datetimeFigureOut">
              <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11/2/2019</a:t>
            </a:fld>
            <a:endPar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t>ES&amp;RMP - ENGG 404 - Lecture 04 September to December, 2012</a:t>
            </a: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9A0DF85-3E4E-413B-8541-A51237165723}" type="slidenum">
              <a:rPr kumimoji="0" 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147590441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4B8FAF9-C885-4DCA-A588-1FE47C64D668}" type="datetimeFigureOut">
              <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11/2/2019</a:t>
            </a:fld>
            <a:endPar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t>ES&amp;RMP - ENGG 404 - Lecture 04 September to December, 2012</a:t>
            </a: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4B151B0A-74FC-46A1-B0B4-D8E24483C8D5}" type="slidenum">
              <a:rPr kumimoji="0" 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65144373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25B782BB-90C9-4F6B-9850-6E838BA50A04}" type="datetimeFigureOut">
              <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11/2/2019</a:t>
            </a:fld>
            <a:endPar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t>ES&amp;RMP - ENGG 404 - Lecture 04 September to December, 2012</a:t>
            </a: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B91DBF50-59B1-4DA6-8DA9-A0C84B8992E0}" type="slidenum">
              <a:rPr kumimoji="0" 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318736119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16007E7-6B7F-4ECC-A344-34FBFE62EF7A}" type="datetimeFigureOut">
              <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11/2/2019</a:t>
            </a:fld>
            <a:endPar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endParaRPr>
          </a:p>
        </p:txBody>
      </p:sp>
      <p:sp>
        <p:nvSpPr>
          <p:cNvPr id="8"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t>ES&amp;RMP - ENGG 404 - Lecture 04 September to December, 2012</a:t>
            </a:r>
          </a:p>
        </p:txBody>
      </p:sp>
      <p:sp>
        <p:nvSpPr>
          <p:cNvPr id="9"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AC40DC43-EF3E-4647-909C-EDB65CC9E4FF}" type="slidenum">
              <a:rPr kumimoji="0" 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179807356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DBD00BF-3B20-4DCA-9E66-0182BD8ADF3C}" type="datetimeFigureOut">
              <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11/2/2019</a:t>
            </a:fld>
            <a:endPar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endParaRPr>
          </a:p>
        </p:txBody>
      </p:sp>
      <p:sp>
        <p:nvSpPr>
          <p:cNvPr id="4"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t>ES&amp;RMP - ENGG 404 - Lecture 04 September to December, 2012</a:t>
            </a:r>
          </a:p>
        </p:txBody>
      </p:sp>
      <p:sp>
        <p:nvSpPr>
          <p:cNvPr id="5"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0D6DF23-EB78-4F2A-A9E3-CE7768D6634B}" type="slidenum">
              <a:rPr kumimoji="0" 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273949085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1448A8F-C772-4317-A3AA-0F3467D91CC2}" type="datetimeFigureOut">
              <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11/2/2019</a:t>
            </a:fld>
            <a:endPar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endParaRPr>
          </a:p>
        </p:txBody>
      </p:sp>
      <p:sp>
        <p:nvSpPr>
          <p:cNvPr id="3"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t>ES&amp;RMP - ENGG 404 - Lecture 04 September to December, 2012</a:t>
            </a:r>
          </a:p>
        </p:txBody>
      </p:sp>
      <p:sp>
        <p:nvSpPr>
          <p:cNvPr id="4"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82C37121-FA17-46B5-AB26-9B5A8F7C0506}" type="slidenum">
              <a:rPr kumimoji="0" 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336136601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CFBCFA9-3735-4B43-BDB0-9F807D00F714}" type="datetimeFigureOut">
              <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11/2/2019</a:t>
            </a:fld>
            <a:endPar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t>ES&amp;RMP - ENGG 404 - Lecture 04 September to December, 2012</a:t>
            </a: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06FBF0B-1AC6-4365-99F4-94BFB27DB63B}" type="slidenum">
              <a:rPr kumimoji="0" 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307755988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1028"/>
          <p:cNvSpPr>
            <a:spLocks noGrp="1" noChangeArrowheads="1"/>
          </p:cNvSpPr>
          <p:nvPr>
            <p:ph type="dt" sz="half" idx="10"/>
          </p:nvPr>
        </p:nvSpPr>
        <p:spPr>
          <a:ln/>
        </p:spPr>
        <p:txBody>
          <a:bodyPr/>
          <a:lstStyle>
            <a:lvl1pPr>
              <a:defRPr/>
            </a:lvl1pPr>
          </a:lstStyle>
          <a:p>
            <a:pPr>
              <a:defRPr/>
            </a:pPr>
            <a:fld id="{01331509-4F22-4031-9F2E-D3E5B147A38F}" type="datetimeFigureOut">
              <a:rPr lang="en-US"/>
              <a:pPr>
                <a:defRPr/>
              </a:pPr>
              <a:t>11/2/2019</a:t>
            </a:fld>
            <a:endParaRPr lang="en-US" dirty="0"/>
          </a:p>
        </p:txBody>
      </p:sp>
      <p:sp>
        <p:nvSpPr>
          <p:cNvPr id="5" name="Rectangle 1029"/>
          <p:cNvSpPr>
            <a:spLocks noGrp="1" noChangeArrowheads="1"/>
          </p:cNvSpPr>
          <p:nvPr>
            <p:ph type="ftr" sz="quarter" idx="11"/>
          </p:nvPr>
        </p:nvSpPr>
        <p:spPr>
          <a:ln/>
        </p:spPr>
        <p:txBody>
          <a:bodyPr/>
          <a:lstStyle>
            <a:lvl1pPr>
              <a:defRPr/>
            </a:lvl1pPr>
          </a:lstStyle>
          <a:p>
            <a:endParaRPr lang="en-US" altLang="en-US" dirty="0"/>
          </a:p>
        </p:txBody>
      </p:sp>
      <p:sp>
        <p:nvSpPr>
          <p:cNvPr id="6" name="Rectangle 1030"/>
          <p:cNvSpPr>
            <a:spLocks noGrp="1" noChangeArrowheads="1"/>
          </p:cNvSpPr>
          <p:nvPr>
            <p:ph type="sldNum" sz="quarter" idx="12"/>
          </p:nvPr>
        </p:nvSpPr>
        <p:spPr>
          <a:ln/>
        </p:spPr>
        <p:txBody>
          <a:bodyPr/>
          <a:lstStyle>
            <a:lvl1pPr>
              <a:defRPr/>
            </a:lvl1pPr>
          </a:lstStyle>
          <a:p>
            <a:pPr>
              <a:defRPr/>
            </a:pPr>
            <a:fld id="{BC22C9C9-1867-44D3-BCB3-4A74B422CE22}" type="slidenum">
              <a:rPr lang="en-US"/>
              <a:pPr>
                <a:defRPr/>
              </a:pPr>
              <a:t>‹#›</a:t>
            </a:fld>
            <a:endParaRPr lang="en-US" dirty="0"/>
          </a:p>
        </p:txBody>
      </p:sp>
    </p:spTree>
    <p:extLst>
      <p:ext uri="{BB962C8B-B14F-4D97-AF65-F5344CB8AC3E}">
        <p14:creationId xmlns:p14="http://schemas.microsoft.com/office/powerpoint/2010/main" val="274791331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226806CE-29E0-40C6-AEA7-10B30B8245B5}" type="datetimeFigureOut">
              <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11/2/2019</a:t>
            </a:fld>
            <a:endPar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t>ES&amp;RMP - ENGG 404 - Lecture 04 September to December, 2012</a:t>
            </a: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6030510-28C0-4B2C-82A9-D9253915341D}" type="slidenum">
              <a:rPr kumimoji="0" 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26922299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BBEE273-6153-49E7-9952-CC163A582314}" type="datetimeFigureOut">
              <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11/2/2019</a:t>
            </a:fld>
            <a:endPar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t>ES&amp;RMP - ENGG 404 - Lecture 04 September to December, 2012</a:t>
            </a: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6BEFE19-AB97-41A6-A469-70B48FCBB32C}" type="slidenum">
              <a:rPr kumimoji="0" 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393110371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0733AC6-4304-40CC-93E6-27F3928B2868}" type="datetimeFigureOut">
              <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11/2/2019</a:t>
            </a:fld>
            <a:endPar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t>ES&amp;RMP - ENGG 404 - Lecture 04 September to December, 2012</a:t>
            </a: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3B7B2445-2D01-43C9-8FC7-3B40474D26BB}" type="slidenum">
              <a:rPr kumimoji="0" 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231167123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6322" name="Rectangle 2"/>
          <p:cNvSpPr>
            <a:spLocks noGrp="1" noChangeArrowheads="1"/>
          </p:cNvSpPr>
          <p:nvPr>
            <p:ph type="ctrTitle"/>
          </p:nvPr>
        </p:nvSpPr>
        <p:spPr>
          <a:xfrm>
            <a:off x="381000" y="1524000"/>
            <a:ext cx="7239000" cy="1143000"/>
          </a:xfrm>
        </p:spPr>
        <p:txBody>
          <a:bodyPr/>
          <a:lstStyle>
            <a:lvl1pPr>
              <a:defRPr/>
            </a:lvl1pPr>
          </a:lstStyle>
          <a:p>
            <a:r>
              <a:rPr lang="en-US"/>
              <a:t>Click to edit Master title style</a:t>
            </a:r>
          </a:p>
        </p:txBody>
      </p:sp>
      <p:sp>
        <p:nvSpPr>
          <p:cNvPr id="56323" name="Rectangle 3"/>
          <p:cNvSpPr>
            <a:spLocks noGrp="1" noChangeArrowheads="1"/>
          </p:cNvSpPr>
          <p:nvPr>
            <p:ph type="subTitle" idx="1"/>
          </p:nvPr>
        </p:nvSpPr>
        <p:spPr>
          <a:xfrm>
            <a:off x="914400" y="35814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2A8DB5C2-8D62-4321-9B96-4BCFE4F144E3}" type="datetimeFigureOut">
              <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11/2/2019</a:t>
            </a:fld>
            <a:endPar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t>ES&amp;RMP - ENGG 404 - Lecture 04 September to December, 2012</a:t>
            </a: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FA0873C-1B7A-4BCA-8556-9E23E936B437}" type="slidenum">
              <a:rPr kumimoji="0" 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227287027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D7B3C09-2F44-42F7-9659-98D9CB82A8F6}" type="datetimeFigureOut">
              <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11/2/2019</a:t>
            </a:fld>
            <a:endPar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t>ES&amp;RMP - ENGG 404 - Lecture 04 September to December, 2012</a:t>
            </a: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9A0DF85-3E4E-413B-8541-A51237165723}" type="slidenum">
              <a:rPr kumimoji="0" 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16931602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4B8FAF9-C885-4DCA-A588-1FE47C64D668}" type="datetimeFigureOut">
              <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11/2/2019</a:t>
            </a:fld>
            <a:endPar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t>ES&amp;RMP - ENGG 404 - Lecture 04 September to December, 2012</a:t>
            </a: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4B151B0A-74FC-46A1-B0B4-D8E24483C8D5}" type="slidenum">
              <a:rPr kumimoji="0" 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248969813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25B782BB-90C9-4F6B-9850-6E838BA50A04}" type="datetimeFigureOut">
              <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11/2/2019</a:t>
            </a:fld>
            <a:endPar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t>ES&amp;RMP - ENGG 404 - Lecture 04 September to December, 2012</a:t>
            </a: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B91DBF50-59B1-4DA6-8DA9-A0C84B8992E0}" type="slidenum">
              <a:rPr kumimoji="0" 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209218616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16007E7-6B7F-4ECC-A344-34FBFE62EF7A}" type="datetimeFigureOut">
              <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11/2/2019</a:t>
            </a:fld>
            <a:endPar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endParaRPr>
          </a:p>
        </p:txBody>
      </p:sp>
      <p:sp>
        <p:nvSpPr>
          <p:cNvPr id="8"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t>ES&amp;RMP - ENGG 404 - Lecture 04 September to December, 2012</a:t>
            </a:r>
          </a:p>
        </p:txBody>
      </p:sp>
      <p:sp>
        <p:nvSpPr>
          <p:cNvPr id="9"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AC40DC43-EF3E-4647-909C-EDB65CC9E4FF}" type="slidenum">
              <a:rPr kumimoji="0" 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169331746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DBD00BF-3B20-4DCA-9E66-0182BD8ADF3C}" type="datetimeFigureOut">
              <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11/2/2019</a:t>
            </a:fld>
            <a:endPar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endParaRPr>
          </a:p>
        </p:txBody>
      </p:sp>
      <p:sp>
        <p:nvSpPr>
          <p:cNvPr id="4"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t>ES&amp;RMP - ENGG 404 - Lecture 04 September to December, 2012</a:t>
            </a:r>
          </a:p>
        </p:txBody>
      </p:sp>
      <p:sp>
        <p:nvSpPr>
          <p:cNvPr id="5"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0D6DF23-EB78-4F2A-A9E3-CE7768D6634B}" type="slidenum">
              <a:rPr kumimoji="0" 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202798203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1448A8F-C772-4317-A3AA-0F3467D91CC2}" type="datetimeFigureOut">
              <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11/2/2019</a:t>
            </a:fld>
            <a:endPar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endParaRPr>
          </a:p>
        </p:txBody>
      </p:sp>
      <p:sp>
        <p:nvSpPr>
          <p:cNvPr id="3"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t>ES&amp;RMP - ENGG 404 - Lecture 04 September to December, 2012</a:t>
            </a:r>
          </a:p>
        </p:txBody>
      </p:sp>
      <p:sp>
        <p:nvSpPr>
          <p:cNvPr id="4"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82C37121-FA17-46B5-AB26-9B5A8F7C0506}" type="slidenum">
              <a:rPr kumimoji="0" 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232663997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6"/>
            <a:ext cx="7772400" cy="1362075"/>
          </a:xfrm>
        </p:spPr>
        <p:txBody>
          <a:bodyPr anchor="t"/>
          <a:lstStyle>
            <a:lvl1pPr algn="l">
              <a:defRPr sz="3000" b="1" cap="all"/>
            </a:lvl1pPr>
          </a:lstStyle>
          <a:p>
            <a:r>
              <a:rPr lang="en-US"/>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1028"/>
          <p:cNvSpPr>
            <a:spLocks noGrp="1" noChangeArrowheads="1"/>
          </p:cNvSpPr>
          <p:nvPr>
            <p:ph type="dt" sz="half" idx="10"/>
          </p:nvPr>
        </p:nvSpPr>
        <p:spPr>
          <a:ln/>
        </p:spPr>
        <p:txBody>
          <a:bodyPr/>
          <a:lstStyle>
            <a:lvl1pPr>
              <a:defRPr/>
            </a:lvl1pPr>
          </a:lstStyle>
          <a:p>
            <a:pPr>
              <a:defRPr/>
            </a:pPr>
            <a:fld id="{9B8091F7-434F-411E-AEF1-2BBF68CC5F6D}" type="datetimeFigureOut">
              <a:rPr lang="en-US"/>
              <a:pPr>
                <a:defRPr/>
              </a:pPr>
              <a:t>11/2/2019</a:t>
            </a:fld>
            <a:endParaRPr lang="en-US" dirty="0"/>
          </a:p>
        </p:txBody>
      </p:sp>
      <p:sp>
        <p:nvSpPr>
          <p:cNvPr id="5" name="Rectangle 1029"/>
          <p:cNvSpPr>
            <a:spLocks noGrp="1" noChangeArrowheads="1"/>
          </p:cNvSpPr>
          <p:nvPr>
            <p:ph type="ftr" sz="quarter" idx="11"/>
          </p:nvPr>
        </p:nvSpPr>
        <p:spPr>
          <a:ln/>
        </p:spPr>
        <p:txBody>
          <a:bodyPr/>
          <a:lstStyle>
            <a:lvl1pPr>
              <a:defRPr/>
            </a:lvl1pPr>
          </a:lstStyle>
          <a:p>
            <a:endParaRPr lang="en-US" altLang="en-US" dirty="0"/>
          </a:p>
        </p:txBody>
      </p:sp>
      <p:sp>
        <p:nvSpPr>
          <p:cNvPr id="6" name="Rectangle 1030"/>
          <p:cNvSpPr>
            <a:spLocks noGrp="1" noChangeArrowheads="1"/>
          </p:cNvSpPr>
          <p:nvPr>
            <p:ph type="sldNum" sz="quarter" idx="12"/>
          </p:nvPr>
        </p:nvSpPr>
        <p:spPr>
          <a:ln/>
        </p:spPr>
        <p:txBody>
          <a:bodyPr/>
          <a:lstStyle>
            <a:lvl1pPr>
              <a:defRPr/>
            </a:lvl1pPr>
          </a:lstStyle>
          <a:p>
            <a:pPr>
              <a:defRPr/>
            </a:pPr>
            <a:fld id="{746ADE9D-1420-4208-8594-36FC59520D06}" type="slidenum">
              <a:rPr lang="en-US"/>
              <a:pPr>
                <a:defRPr/>
              </a:pPr>
              <a:t>‹#›</a:t>
            </a:fld>
            <a:endParaRPr lang="en-US" dirty="0"/>
          </a:p>
        </p:txBody>
      </p:sp>
    </p:spTree>
    <p:extLst>
      <p:ext uri="{BB962C8B-B14F-4D97-AF65-F5344CB8AC3E}">
        <p14:creationId xmlns:p14="http://schemas.microsoft.com/office/powerpoint/2010/main" val="279721340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CFBCFA9-3735-4B43-BDB0-9F807D00F714}" type="datetimeFigureOut">
              <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11/2/2019</a:t>
            </a:fld>
            <a:endPar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t>ES&amp;RMP - ENGG 404 - Lecture 04 September to December, 2012</a:t>
            </a: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06FBF0B-1AC6-4365-99F4-94BFB27DB63B}" type="slidenum">
              <a:rPr kumimoji="0" 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297769510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226806CE-29E0-40C6-AEA7-10B30B8245B5}" type="datetimeFigureOut">
              <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11/2/2019</a:t>
            </a:fld>
            <a:endPar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t>ES&amp;RMP - ENGG 404 - Lecture 04 September to December, 2012</a:t>
            </a: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6030510-28C0-4B2C-82A9-D9253915341D}" type="slidenum">
              <a:rPr kumimoji="0" 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323135097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BBEE273-6153-49E7-9952-CC163A582314}" type="datetimeFigureOut">
              <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11/2/2019</a:t>
            </a:fld>
            <a:endPar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t>ES&amp;RMP - ENGG 404 - Lecture 04 September to December, 2012</a:t>
            </a: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6BEFE19-AB97-41A6-A469-70B48FCBB32C}" type="slidenum">
              <a:rPr kumimoji="0" 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399594539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0733AC6-4304-40CC-93E6-27F3928B2868}" type="datetimeFigureOut">
              <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11/2/2019</a:t>
            </a:fld>
            <a:endPar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t>ES&amp;RMP - ENGG 404 - Lecture 04 September to December, 2012</a:t>
            </a: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3B7B2445-2D01-43C9-8FC7-3B40474D26BB}" type="slidenum">
              <a:rPr kumimoji="0" 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178552618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685800" y="1981200"/>
            <a:ext cx="3810000" cy="4114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48200" y="1981200"/>
            <a:ext cx="3810000" cy="4114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Rectangle 1028"/>
          <p:cNvSpPr>
            <a:spLocks noGrp="1" noChangeArrowheads="1"/>
          </p:cNvSpPr>
          <p:nvPr>
            <p:ph type="dt" sz="half" idx="10"/>
          </p:nvPr>
        </p:nvSpPr>
        <p:spPr>
          <a:ln/>
        </p:spPr>
        <p:txBody>
          <a:bodyPr/>
          <a:lstStyle>
            <a:lvl1pPr>
              <a:defRPr/>
            </a:lvl1pPr>
          </a:lstStyle>
          <a:p>
            <a:pPr>
              <a:defRPr/>
            </a:pPr>
            <a:fld id="{471C1F2A-FD5D-48FC-950D-F8874F6EEF4C}" type="datetimeFigureOut">
              <a:rPr lang="en-US"/>
              <a:pPr>
                <a:defRPr/>
              </a:pPr>
              <a:t>11/2/2019</a:t>
            </a:fld>
            <a:endParaRPr lang="en-US" dirty="0"/>
          </a:p>
        </p:txBody>
      </p:sp>
      <p:sp>
        <p:nvSpPr>
          <p:cNvPr id="6" name="Rectangle 1029"/>
          <p:cNvSpPr>
            <a:spLocks noGrp="1" noChangeArrowheads="1"/>
          </p:cNvSpPr>
          <p:nvPr>
            <p:ph type="ftr" sz="quarter" idx="11"/>
          </p:nvPr>
        </p:nvSpPr>
        <p:spPr>
          <a:ln/>
        </p:spPr>
        <p:txBody>
          <a:bodyPr/>
          <a:lstStyle>
            <a:lvl1pPr>
              <a:defRPr/>
            </a:lvl1pPr>
          </a:lstStyle>
          <a:p>
            <a:endParaRPr lang="en-US" altLang="en-US" dirty="0"/>
          </a:p>
        </p:txBody>
      </p:sp>
      <p:sp>
        <p:nvSpPr>
          <p:cNvPr id="7" name="Rectangle 1030"/>
          <p:cNvSpPr>
            <a:spLocks noGrp="1" noChangeArrowheads="1"/>
          </p:cNvSpPr>
          <p:nvPr>
            <p:ph type="sldNum" sz="quarter" idx="12"/>
          </p:nvPr>
        </p:nvSpPr>
        <p:spPr>
          <a:ln/>
        </p:spPr>
        <p:txBody>
          <a:bodyPr/>
          <a:lstStyle>
            <a:lvl1pPr>
              <a:defRPr/>
            </a:lvl1pPr>
          </a:lstStyle>
          <a:p>
            <a:pPr>
              <a:defRPr/>
            </a:pPr>
            <a:fld id="{B0C2ECC7-2533-4D35-B4E8-7DDC0F5B8711}" type="slidenum">
              <a:rPr lang="en-US"/>
              <a:pPr>
                <a:defRPr/>
              </a:pPr>
              <a:t>‹#›</a:t>
            </a:fld>
            <a:endParaRPr lang="en-US" dirty="0"/>
          </a:p>
        </p:txBody>
      </p:sp>
    </p:spTree>
    <p:extLst>
      <p:ext uri="{BB962C8B-B14F-4D97-AF65-F5344CB8AC3E}">
        <p14:creationId xmlns:p14="http://schemas.microsoft.com/office/powerpoint/2010/main" val="6665030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45028"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8"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Rectangle 1028"/>
          <p:cNvSpPr>
            <a:spLocks noGrp="1" noChangeArrowheads="1"/>
          </p:cNvSpPr>
          <p:nvPr>
            <p:ph type="dt" sz="half" idx="10"/>
          </p:nvPr>
        </p:nvSpPr>
        <p:spPr>
          <a:ln/>
        </p:spPr>
        <p:txBody>
          <a:bodyPr/>
          <a:lstStyle>
            <a:lvl1pPr>
              <a:defRPr/>
            </a:lvl1pPr>
          </a:lstStyle>
          <a:p>
            <a:pPr>
              <a:defRPr/>
            </a:pPr>
            <a:fld id="{B7F6F433-CC37-4DAE-8376-76912AFF17F6}" type="datetimeFigureOut">
              <a:rPr lang="en-US"/>
              <a:pPr>
                <a:defRPr/>
              </a:pPr>
              <a:t>11/2/2019</a:t>
            </a:fld>
            <a:endParaRPr lang="en-US" dirty="0"/>
          </a:p>
        </p:txBody>
      </p:sp>
      <p:sp>
        <p:nvSpPr>
          <p:cNvPr id="8" name="Rectangle 1029"/>
          <p:cNvSpPr>
            <a:spLocks noGrp="1" noChangeArrowheads="1"/>
          </p:cNvSpPr>
          <p:nvPr>
            <p:ph type="ftr" sz="quarter" idx="11"/>
          </p:nvPr>
        </p:nvSpPr>
        <p:spPr>
          <a:ln/>
        </p:spPr>
        <p:txBody>
          <a:bodyPr/>
          <a:lstStyle>
            <a:lvl1pPr>
              <a:defRPr/>
            </a:lvl1pPr>
          </a:lstStyle>
          <a:p>
            <a:endParaRPr lang="en-US" altLang="en-US" dirty="0"/>
          </a:p>
        </p:txBody>
      </p:sp>
      <p:sp>
        <p:nvSpPr>
          <p:cNvPr id="9" name="Rectangle 1030"/>
          <p:cNvSpPr>
            <a:spLocks noGrp="1" noChangeArrowheads="1"/>
          </p:cNvSpPr>
          <p:nvPr>
            <p:ph type="sldNum" sz="quarter" idx="12"/>
          </p:nvPr>
        </p:nvSpPr>
        <p:spPr>
          <a:ln/>
        </p:spPr>
        <p:txBody>
          <a:bodyPr/>
          <a:lstStyle>
            <a:lvl1pPr>
              <a:defRPr/>
            </a:lvl1pPr>
          </a:lstStyle>
          <a:p>
            <a:pPr>
              <a:defRPr/>
            </a:pPr>
            <a:fld id="{0BFC159A-31AA-45F5-94CC-9545BF5FA494}" type="slidenum">
              <a:rPr lang="en-US"/>
              <a:pPr>
                <a:defRPr/>
              </a:pPr>
              <a:t>‹#›</a:t>
            </a:fld>
            <a:endParaRPr lang="en-US" dirty="0"/>
          </a:p>
        </p:txBody>
      </p:sp>
    </p:spTree>
    <p:extLst>
      <p:ext uri="{BB962C8B-B14F-4D97-AF65-F5344CB8AC3E}">
        <p14:creationId xmlns:p14="http://schemas.microsoft.com/office/powerpoint/2010/main" val="419608576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Rectangle 1028"/>
          <p:cNvSpPr>
            <a:spLocks noGrp="1" noChangeArrowheads="1"/>
          </p:cNvSpPr>
          <p:nvPr>
            <p:ph type="dt" sz="half" idx="10"/>
          </p:nvPr>
        </p:nvSpPr>
        <p:spPr>
          <a:ln/>
        </p:spPr>
        <p:txBody>
          <a:bodyPr/>
          <a:lstStyle>
            <a:lvl1pPr>
              <a:defRPr/>
            </a:lvl1pPr>
          </a:lstStyle>
          <a:p>
            <a:pPr>
              <a:defRPr/>
            </a:pPr>
            <a:fld id="{6C377C42-EB95-4F8D-B9D8-D5FFBE4EDD16}" type="datetimeFigureOut">
              <a:rPr lang="en-US"/>
              <a:pPr>
                <a:defRPr/>
              </a:pPr>
              <a:t>11/2/2019</a:t>
            </a:fld>
            <a:endParaRPr lang="en-US" dirty="0"/>
          </a:p>
        </p:txBody>
      </p:sp>
      <p:sp>
        <p:nvSpPr>
          <p:cNvPr id="4" name="Rectangle 1029"/>
          <p:cNvSpPr>
            <a:spLocks noGrp="1" noChangeArrowheads="1"/>
          </p:cNvSpPr>
          <p:nvPr>
            <p:ph type="ftr" sz="quarter" idx="11"/>
          </p:nvPr>
        </p:nvSpPr>
        <p:spPr>
          <a:ln/>
        </p:spPr>
        <p:txBody>
          <a:bodyPr/>
          <a:lstStyle>
            <a:lvl1pPr>
              <a:defRPr/>
            </a:lvl1pPr>
          </a:lstStyle>
          <a:p>
            <a:endParaRPr lang="en-US" altLang="en-US" dirty="0"/>
          </a:p>
        </p:txBody>
      </p:sp>
      <p:sp>
        <p:nvSpPr>
          <p:cNvPr id="5" name="Rectangle 1030"/>
          <p:cNvSpPr>
            <a:spLocks noGrp="1" noChangeArrowheads="1"/>
          </p:cNvSpPr>
          <p:nvPr>
            <p:ph type="sldNum" sz="quarter" idx="12"/>
          </p:nvPr>
        </p:nvSpPr>
        <p:spPr>
          <a:ln/>
        </p:spPr>
        <p:txBody>
          <a:bodyPr/>
          <a:lstStyle>
            <a:lvl1pPr>
              <a:defRPr/>
            </a:lvl1pPr>
          </a:lstStyle>
          <a:p>
            <a:pPr>
              <a:defRPr/>
            </a:pPr>
            <a:fld id="{481578A8-36CC-4F73-88EB-4F253CEF0F81}" type="slidenum">
              <a:rPr lang="en-US"/>
              <a:pPr>
                <a:defRPr/>
              </a:pPr>
              <a:t>‹#›</a:t>
            </a:fld>
            <a:endParaRPr lang="en-US" dirty="0"/>
          </a:p>
        </p:txBody>
      </p:sp>
    </p:spTree>
    <p:extLst>
      <p:ext uri="{BB962C8B-B14F-4D97-AF65-F5344CB8AC3E}">
        <p14:creationId xmlns:p14="http://schemas.microsoft.com/office/powerpoint/2010/main" val="93324405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8"/>
          <p:cNvSpPr>
            <a:spLocks noGrp="1" noChangeArrowheads="1"/>
          </p:cNvSpPr>
          <p:nvPr>
            <p:ph type="dt" sz="half" idx="10"/>
          </p:nvPr>
        </p:nvSpPr>
        <p:spPr>
          <a:ln/>
        </p:spPr>
        <p:txBody>
          <a:bodyPr/>
          <a:lstStyle>
            <a:lvl1pPr>
              <a:defRPr/>
            </a:lvl1pPr>
          </a:lstStyle>
          <a:p>
            <a:pPr>
              <a:defRPr/>
            </a:pPr>
            <a:fld id="{CBA4B43C-FCE8-4E05-B3E1-445E01B6669A}" type="datetimeFigureOut">
              <a:rPr lang="en-US"/>
              <a:pPr>
                <a:defRPr/>
              </a:pPr>
              <a:t>11/2/2019</a:t>
            </a:fld>
            <a:endParaRPr lang="en-US" dirty="0"/>
          </a:p>
        </p:txBody>
      </p:sp>
      <p:sp>
        <p:nvSpPr>
          <p:cNvPr id="3" name="Rectangle 1029"/>
          <p:cNvSpPr>
            <a:spLocks noGrp="1" noChangeArrowheads="1"/>
          </p:cNvSpPr>
          <p:nvPr>
            <p:ph type="ftr" sz="quarter" idx="11"/>
          </p:nvPr>
        </p:nvSpPr>
        <p:spPr>
          <a:ln/>
        </p:spPr>
        <p:txBody>
          <a:bodyPr/>
          <a:lstStyle>
            <a:lvl1pPr>
              <a:defRPr/>
            </a:lvl1pPr>
          </a:lstStyle>
          <a:p>
            <a:endParaRPr lang="en-US" altLang="en-US" dirty="0"/>
          </a:p>
        </p:txBody>
      </p:sp>
      <p:sp>
        <p:nvSpPr>
          <p:cNvPr id="4" name="Rectangle 1030"/>
          <p:cNvSpPr>
            <a:spLocks noGrp="1" noChangeArrowheads="1"/>
          </p:cNvSpPr>
          <p:nvPr>
            <p:ph type="sldNum" sz="quarter" idx="12"/>
          </p:nvPr>
        </p:nvSpPr>
        <p:spPr>
          <a:ln/>
        </p:spPr>
        <p:txBody>
          <a:bodyPr/>
          <a:lstStyle>
            <a:lvl1pPr>
              <a:defRPr/>
            </a:lvl1pPr>
          </a:lstStyle>
          <a:p>
            <a:pPr>
              <a:defRPr/>
            </a:pPr>
            <a:fld id="{B00A2049-11B0-4D78-A503-5D05BEFF80E4}" type="slidenum">
              <a:rPr lang="en-US"/>
              <a:pPr>
                <a:defRPr/>
              </a:pPr>
              <a:t>‹#›</a:t>
            </a:fld>
            <a:endParaRPr lang="en-US" dirty="0"/>
          </a:p>
        </p:txBody>
      </p:sp>
    </p:spTree>
    <p:extLst>
      <p:ext uri="{BB962C8B-B14F-4D97-AF65-F5344CB8AC3E}">
        <p14:creationId xmlns:p14="http://schemas.microsoft.com/office/powerpoint/2010/main" val="268008432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1500" b="1"/>
            </a:lvl1pPr>
          </a:lstStyle>
          <a:p>
            <a:r>
              <a:rPr lang="en-US"/>
              <a:t>Click to edit Master title style</a:t>
            </a:r>
            <a:endParaRPr lang="en-CA"/>
          </a:p>
        </p:txBody>
      </p:sp>
      <p:sp>
        <p:nvSpPr>
          <p:cNvPr id="3" name="Content Placeholder 2"/>
          <p:cNvSpPr>
            <a:spLocks noGrp="1"/>
          </p:cNvSpPr>
          <p:nvPr>
            <p:ph idx="1"/>
          </p:nvPr>
        </p:nvSpPr>
        <p:spPr>
          <a:xfrm>
            <a:off x="3575050" y="273056"/>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1028"/>
          <p:cNvSpPr>
            <a:spLocks noGrp="1" noChangeArrowheads="1"/>
          </p:cNvSpPr>
          <p:nvPr>
            <p:ph type="dt" sz="half" idx="10"/>
          </p:nvPr>
        </p:nvSpPr>
        <p:spPr>
          <a:ln/>
        </p:spPr>
        <p:txBody>
          <a:bodyPr/>
          <a:lstStyle>
            <a:lvl1pPr>
              <a:defRPr/>
            </a:lvl1pPr>
          </a:lstStyle>
          <a:p>
            <a:pPr>
              <a:defRPr/>
            </a:pPr>
            <a:fld id="{49BB81B1-7666-41B6-90AA-E8750D0CD50B}" type="datetimeFigureOut">
              <a:rPr lang="en-US"/>
              <a:pPr>
                <a:defRPr/>
              </a:pPr>
              <a:t>11/2/2019</a:t>
            </a:fld>
            <a:endParaRPr lang="en-US" dirty="0"/>
          </a:p>
        </p:txBody>
      </p:sp>
      <p:sp>
        <p:nvSpPr>
          <p:cNvPr id="6" name="Rectangle 1029"/>
          <p:cNvSpPr>
            <a:spLocks noGrp="1" noChangeArrowheads="1"/>
          </p:cNvSpPr>
          <p:nvPr>
            <p:ph type="ftr" sz="quarter" idx="11"/>
          </p:nvPr>
        </p:nvSpPr>
        <p:spPr>
          <a:ln/>
        </p:spPr>
        <p:txBody>
          <a:bodyPr/>
          <a:lstStyle>
            <a:lvl1pPr>
              <a:defRPr/>
            </a:lvl1pPr>
          </a:lstStyle>
          <a:p>
            <a:endParaRPr lang="en-US" altLang="en-US" dirty="0"/>
          </a:p>
        </p:txBody>
      </p:sp>
      <p:sp>
        <p:nvSpPr>
          <p:cNvPr id="7" name="Rectangle 1030"/>
          <p:cNvSpPr>
            <a:spLocks noGrp="1" noChangeArrowheads="1"/>
          </p:cNvSpPr>
          <p:nvPr>
            <p:ph type="sldNum" sz="quarter" idx="12"/>
          </p:nvPr>
        </p:nvSpPr>
        <p:spPr>
          <a:ln/>
        </p:spPr>
        <p:txBody>
          <a:bodyPr/>
          <a:lstStyle>
            <a:lvl1pPr>
              <a:defRPr/>
            </a:lvl1pPr>
          </a:lstStyle>
          <a:p>
            <a:pPr>
              <a:defRPr/>
            </a:pPr>
            <a:fld id="{9C2C6D7E-113C-4B4B-A4BD-5EBA2CEFB5AF}" type="slidenum">
              <a:rPr lang="en-US"/>
              <a:pPr>
                <a:defRPr/>
              </a:pPr>
              <a:t>‹#›</a:t>
            </a:fld>
            <a:endParaRPr lang="en-US" dirty="0"/>
          </a:p>
        </p:txBody>
      </p:sp>
    </p:spTree>
    <p:extLst>
      <p:ext uri="{BB962C8B-B14F-4D97-AF65-F5344CB8AC3E}">
        <p14:creationId xmlns:p14="http://schemas.microsoft.com/office/powerpoint/2010/main" val="340614207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CA"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1028"/>
          <p:cNvSpPr>
            <a:spLocks noGrp="1" noChangeArrowheads="1"/>
          </p:cNvSpPr>
          <p:nvPr>
            <p:ph type="dt" sz="half" idx="10"/>
          </p:nvPr>
        </p:nvSpPr>
        <p:spPr>
          <a:ln/>
        </p:spPr>
        <p:txBody>
          <a:bodyPr/>
          <a:lstStyle>
            <a:lvl1pPr>
              <a:defRPr/>
            </a:lvl1pPr>
          </a:lstStyle>
          <a:p>
            <a:pPr>
              <a:defRPr/>
            </a:pPr>
            <a:fld id="{6A979B22-7091-415E-AB2C-3BBA86063EA5}" type="datetimeFigureOut">
              <a:rPr lang="en-US"/>
              <a:pPr>
                <a:defRPr/>
              </a:pPr>
              <a:t>11/2/2019</a:t>
            </a:fld>
            <a:endParaRPr lang="en-US" dirty="0"/>
          </a:p>
        </p:txBody>
      </p:sp>
      <p:sp>
        <p:nvSpPr>
          <p:cNvPr id="6" name="Rectangle 1029"/>
          <p:cNvSpPr>
            <a:spLocks noGrp="1" noChangeArrowheads="1"/>
          </p:cNvSpPr>
          <p:nvPr>
            <p:ph type="ftr" sz="quarter" idx="11"/>
          </p:nvPr>
        </p:nvSpPr>
        <p:spPr>
          <a:ln/>
        </p:spPr>
        <p:txBody>
          <a:bodyPr/>
          <a:lstStyle>
            <a:lvl1pPr>
              <a:defRPr/>
            </a:lvl1pPr>
          </a:lstStyle>
          <a:p>
            <a:endParaRPr lang="en-US" altLang="en-US" dirty="0"/>
          </a:p>
        </p:txBody>
      </p:sp>
      <p:sp>
        <p:nvSpPr>
          <p:cNvPr id="7" name="Rectangle 1030"/>
          <p:cNvSpPr>
            <a:spLocks noGrp="1" noChangeArrowheads="1"/>
          </p:cNvSpPr>
          <p:nvPr>
            <p:ph type="sldNum" sz="quarter" idx="12"/>
          </p:nvPr>
        </p:nvSpPr>
        <p:spPr>
          <a:ln/>
        </p:spPr>
        <p:txBody>
          <a:bodyPr/>
          <a:lstStyle>
            <a:lvl1pPr>
              <a:defRPr/>
            </a:lvl1pPr>
          </a:lstStyle>
          <a:p>
            <a:pPr>
              <a:defRPr/>
            </a:pPr>
            <a:fld id="{CFB2C942-EDFA-4155-9538-BE1CBB2D2868}" type="slidenum">
              <a:rPr lang="en-US"/>
              <a:pPr>
                <a:defRPr/>
              </a:pPr>
              <a:t>‹#›</a:t>
            </a:fld>
            <a:endParaRPr lang="en-US" dirty="0"/>
          </a:p>
        </p:txBody>
      </p:sp>
    </p:spTree>
    <p:extLst>
      <p:ext uri="{BB962C8B-B14F-4D97-AF65-F5344CB8AC3E}">
        <p14:creationId xmlns:p14="http://schemas.microsoft.com/office/powerpoint/2010/main" val="411649936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1027"/>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38916" name="Rectangle 1028"/>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050">
                <a:ea typeface="ＭＳ Ｐゴシック" panose="020B0600070205080204" pitchFamily="34" charset="-128"/>
              </a:defRPr>
            </a:lvl1pPr>
          </a:lstStyle>
          <a:p>
            <a:pPr>
              <a:defRPr/>
            </a:pPr>
            <a:fld id="{5E619798-6829-4BAC-A264-73DBDBF038B5}" type="datetimeFigureOut">
              <a:rPr lang="en-US"/>
              <a:pPr>
                <a:defRPr/>
              </a:pPr>
              <a:t>11/2/2019</a:t>
            </a:fld>
            <a:endParaRPr lang="en-US" dirty="0"/>
          </a:p>
        </p:txBody>
      </p:sp>
      <p:sp>
        <p:nvSpPr>
          <p:cNvPr id="3891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050"/>
            </a:lvl1pPr>
          </a:lstStyle>
          <a:p>
            <a:endParaRPr lang="en-US" altLang="en-US" dirty="0"/>
          </a:p>
        </p:txBody>
      </p:sp>
      <p:sp>
        <p:nvSpPr>
          <p:cNvPr id="38918" name="Rectangle 1030"/>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50"/>
            </a:lvl1pPr>
          </a:lstStyle>
          <a:p>
            <a:pPr>
              <a:defRPr/>
            </a:pPr>
            <a:fld id="{1F928299-CCF9-4EE5-BB20-2F70B41D8A00}" type="slidenum">
              <a:rPr lang="en-US"/>
              <a:pPr>
                <a:defRPr/>
              </a:pPr>
              <a:t>‹#›</a:t>
            </a:fld>
            <a:endParaRPr lang="en-US" dirty="0"/>
          </a:p>
        </p:txBody>
      </p:sp>
    </p:spTree>
    <p:extLst>
      <p:ext uri="{BB962C8B-B14F-4D97-AF65-F5344CB8AC3E}">
        <p14:creationId xmlns:p14="http://schemas.microsoft.com/office/powerpoint/2010/main" val="13342889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fade/>
  </p:transition>
  <p:hf sldNum="0" hdr="0" dt="0"/>
  <p:txStyles>
    <p:titleStyle>
      <a:lvl1pPr algn="ctr" rtl="0" eaLnBrk="0" fontAlgn="base" hangingPunct="0">
        <a:spcBef>
          <a:spcPct val="0"/>
        </a:spcBef>
        <a:spcAft>
          <a:spcPct val="0"/>
        </a:spcAft>
        <a:defRPr sz="3300" i="1">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3300" i="1">
          <a:solidFill>
            <a:schemeClr val="tx2"/>
          </a:solidFill>
          <a:latin typeface="Times New Roman" pitchFamily="18" charset="0"/>
          <a:ea typeface="ＭＳ Ｐゴシック" charset="-128"/>
          <a:cs typeface="ＭＳ Ｐゴシック" charset="-128"/>
        </a:defRPr>
      </a:lvl2pPr>
      <a:lvl3pPr algn="ctr" rtl="0" eaLnBrk="0" fontAlgn="base" hangingPunct="0">
        <a:spcBef>
          <a:spcPct val="0"/>
        </a:spcBef>
        <a:spcAft>
          <a:spcPct val="0"/>
        </a:spcAft>
        <a:defRPr sz="3300" i="1">
          <a:solidFill>
            <a:schemeClr val="tx2"/>
          </a:solidFill>
          <a:latin typeface="Times New Roman" pitchFamily="18" charset="0"/>
          <a:ea typeface="ＭＳ Ｐゴシック" charset="-128"/>
          <a:cs typeface="ＭＳ Ｐゴシック" charset="-128"/>
        </a:defRPr>
      </a:lvl3pPr>
      <a:lvl4pPr algn="ctr" rtl="0" eaLnBrk="0" fontAlgn="base" hangingPunct="0">
        <a:spcBef>
          <a:spcPct val="0"/>
        </a:spcBef>
        <a:spcAft>
          <a:spcPct val="0"/>
        </a:spcAft>
        <a:defRPr sz="3300" i="1">
          <a:solidFill>
            <a:schemeClr val="tx2"/>
          </a:solidFill>
          <a:latin typeface="Times New Roman" pitchFamily="18" charset="0"/>
          <a:ea typeface="ＭＳ Ｐゴシック" charset="-128"/>
          <a:cs typeface="ＭＳ Ｐゴシック" charset="-128"/>
        </a:defRPr>
      </a:lvl4pPr>
      <a:lvl5pPr algn="ctr" rtl="0" eaLnBrk="0" fontAlgn="base" hangingPunct="0">
        <a:spcBef>
          <a:spcPct val="0"/>
        </a:spcBef>
        <a:spcAft>
          <a:spcPct val="0"/>
        </a:spcAft>
        <a:defRPr sz="3300" i="1">
          <a:solidFill>
            <a:schemeClr val="tx2"/>
          </a:solidFill>
          <a:latin typeface="Times New Roman" pitchFamily="18" charset="0"/>
          <a:ea typeface="ＭＳ Ｐゴシック" charset="-128"/>
          <a:cs typeface="ＭＳ Ｐゴシック" charset="-128"/>
        </a:defRPr>
      </a:lvl5pPr>
      <a:lvl6pPr marL="342900" algn="ctr" rtl="0" fontAlgn="base">
        <a:spcBef>
          <a:spcPct val="0"/>
        </a:spcBef>
        <a:spcAft>
          <a:spcPct val="0"/>
        </a:spcAft>
        <a:defRPr sz="3300" i="1">
          <a:solidFill>
            <a:schemeClr val="tx2"/>
          </a:solidFill>
          <a:latin typeface="Times New Roman" pitchFamily="18" charset="0"/>
        </a:defRPr>
      </a:lvl6pPr>
      <a:lvl7pPr marL="685800" algn="ctr" rtl="0" fontAlgn="base">
        <a:spcBef>
          <a:spcPct val="0"/>
        </a:spcBef>
        <a:spcAft>
          <a:spcPct val="0"/>
        </a:spcAft>
        <a:defRPr sz="3300" i="1">
          <a:solidFill>
            <a:schemeClr val="tx2"/>
          </a:solidFill>
          <a:latin typeface="Times New Roman" pitchFamily="18" charset="0"/>
        </a:defRPr>
      </a:lvl7pPr>
      <a:lvl8pPr marL="1028700" algn="ctr" rtl="0" fontAlgn="base">
        <a:spcBef>
          <a:spcPct val="0"/>
        </a:spcBef>
        <a:spcAft>
          <a:spcPct val="0"/>
        </a:spcAft>
        <a:defRPr sz="3300" i="1">
          <a:solidFill>
            <a:schemeClr val="tx2"/>
          </a:solidFill>
          <a:latin typeface="Times New Roman" pitchFamily="18" charset="0"/>
        </a:defRPr>
      </a:lvl8pPr>
      <a:lvl9pPr marL="1371600" algn="ctr" rtl="0" fontAlgn="base">
        <a:spcBef>
          <a:spcPct val="0"/>
        </a:spcBef>
        <a:spcAft>
          <a:spcPct val="0"/>
        </a:spcAft>
        <a:defRPr sz="3300" i="1">
          <a:solidFill>
            <a:schemeClr val="tx2"/>
          </a:solidFill>
          <a:latin typeface="Times New Roman" pitchFamily="18" charset="0"/>
        </a:defRPr>
      </a:lvl9pPr>
    </p:titleStyle>
    <p:bodyStyle>
      <a:lvl1pPr marL="257175" indent="-257175" algn="l" rtl="0" eaLnBrk="0" fontAlgn="base" hangingPunct="0">
        <a:spcBef>
          <a:spcPct val="20000"/>
        </a:spcBef>
        <a:spcAft>
          <a:spcPct val="0"/>
        </a:spcAft>
        <a:buClr>
          <a:schemeClr val="tx2"/>
        </a:buClr>
        <a:buSzPct val="65000"/>
        <a:buFont typeface="Wingdings" panose="05000000000000000000" pitchFamily="2" charset="2"/>
        <a:buChar char="v"/>
        <a:defRPr sz="2400">
          <a:solidFill>
            <a:schemeClr val="tx1"/>
          </a:solidFill>
          <a:latin typeface="+mn-lt"/>
          <a:ea typeface="ＭＳ Ｐゴシック" charset="-128"/>
          <a:cs typeface="ＭＳ Ｐゴシック" charset="-128"/>
        </a:defRPr>
      </a:lvl1pPr>
      <a:lvl2pPr marL="557213" indent="-214313" algn="l" rtl="0" eaLnBrk="0" fontAlgn="base" hangingPunct="0">
        <a:spcBef>
          <a:spcPct val="20000"/>
        </a:spcBef>
        <a:spcAft>
          <a:spcPct val="0"/>
        </a:spcAft>
        <a:buChar char="–"/>
        <a:defRPr sz="2100">
          <a:solidFill>
            <a:schemeClr val="tx1"/>
          </a:solidFill>
          <a:latin typeface="+mn-lt"/>
          <a:ea typeface="ＭＳ Ｐゴシック" charset="-128"/>
        </a:defRPr>
      </a:lvl2pPr>
      <a:lvl3pPr marL="857250" indent="-171450" algn="l" rtl="0" eaLnBrk="0" fontAlgn="base" hangingPunct="0">
        <a:spcBef>
          <a:spcPct val="20000"/>
        </a:spcBef>
        <a:spcAft>
          <a:spcPct val="0"/>
        </a:spcAft>
        <a:buChar char="•"/>
        <a:defRPr sz="1800">
          <a:solidFill>
            <a:schemeClr val="tx1"/>
          </a:solidFill>
          <a:latin typeface="+mn-lt"/>
          <a:ea typeface="ＭＳ Ｐゴシック" charset="-128"/>
        </a:defRPr>
      </a:lvl3pPr>
      <a:lvl4pPr marL="1200150" indent="-171450" algn="l" rtl="0" eaLnBrk="0" fontAlgn="base" hangingPunct="0">
        <a:spcBef>
          <a:spcPct val="20000"/>
        </a:spcBef>
        <a:spcAft>
          <a:spcPct val="0"/>
        </a:spcAft>
        <a:buChar char="–"/>
        <a:defRPr sz="1500">
          <a:solidFill>
            <a:schemeClr val="tx1"/>
          </a:solidFill>
          <a:latin typeface="+mn-lt"/>
          <a:ea typeface="ＭＳ Ｐゴシック" charset="-128"/>
        </a:defRPr>
      </a:lvl4pPr>
      <a:lvl5pPr marL="1543050" indent="-171450" algn="l" rtl="0" eaLnBrk="0" fontAlgn="base" hangingPunct="0">
        <a:spcBef>
          <a:spcPct val="20000"/>
        </a:spcBef>
        <a:spcAft>
          <a:spcPct val="0"/>
        </a:spcAft>
        <a:buSzPct val="65000"/>
        <a:buChar char="•"/>
        <a:defRPr sz="1500">
          <a:solidFill>
            <a:schemeClr val="tx1"/>
          </a:solidFill>
          <a:latin typeface="+mn-lt"/>
          <a:ea typeface="ＭＳ Ｐゴシック" charset="-128"/>
        </a:defRPr>
      </a:lvl5pPr>
      <a:lvl6pPr marL="1885950" indent="-171450" algn="l" rtl="0" fontAlgn="base">
        <a:spcBef>
          <a:spcPct val="20000"/>
        </a:spcBef>
        <a:spcAft>
          <a:spcPct val="0"/>
        </a:spcAft>
        <a:buSzPct val="65000"/>
        <a:buChar char="•"/>
        <a:defRPr sz="1500">
          <a:solidFill>
            <a:schemeClr val="tx1"/>
          </a:solidFill>
          <a:latin typeface="+mn-lt"/>
        </a:defRPr>
      </a:lvl6pPr>
      <a:lvl7pPr marL="2228850" indent="-171450" algn="l" rtl="0" fontAlgn="base">
        <a:spcBef>
          <a:spcPct val="20000"/>
        </a:spcBef>
        <a:spcAft>
          <a:spcPct val="0"/>
        </a:spcAft>
        <a:buSzPct val="65000"/>
        <a:buChar char="•"/>
        <a:defRPr sz="1500">
          <a:solidFill>
            <a:schemeClr val="tx1"/>
          </a:solidFill>
          <a:latin typeface="+mn-lt"/>
        </a:defRPr>
      </a:lvl7pPr>
      <a:lvl8pPr marL="2571750" indent="-171450" algn="l" rtl="0" fontAlgn="base">
        <a:spcBef>
          <a:spcPct val="20000"/>
        </a:spcBef>
        <a:spcAft>
          <a:spcPct val="0"/>
        </a:spcAft>
        <a:buSzPct val="65000"/>
        <a:buChar char="•"/>
        <a:defRPr sz="1500">
          <a:solidFill>
            <a:schemeClr val="tx1"/>
          </a:solidFill>
          <a:latin typeface="+mn-lt"/>
        </a:defRPr>
      </a:lvl8pPr>
      <a:lvl9pPr marL="2914650" indent="-171450" algn="l" rtl="0" fontAlgn="base">
        <a:spcBef>
          <a:spcPct val="20000"/>
        </a:spcBef>
        <a:spcAft>
          <a:spcPct val="0"/>
        </a:spcAft>
        <a:buSzPct val="65000"/>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5300"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BD117B4E-588A-4E82-AEFF-178CAF859175}" type="datetimeFigureOut">
              <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11/2/2019</a:t>
            </a:fld>
            <a:endPar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endParaRPr>
          </a:p>
        </p:txBody>
      </p:sp>
      <p:sp>
        <p:nvSpPr>
          <p:cNvPr id="55301"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t>ES&amp;RMP - ENGG 404 - Lecture 04 September to December, 2012</a:t>
            </a:r>
          </a:p>
        </p:txBody>
      </p:sp>
      <p:sp>
        <p:nvSpPr>
          <p:cNvPr id="55302"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42F65C5-4DEE-4457-AD17-018F53C5C7DA}" type="slidenum">
              <a:rPr kumimoji="0" 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392941425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fade/>
  </p:transition>
  <p:hf hdr="0" dt="0"/>
  <p:txStyles>
    <p:titleStyle>
      <a:lvl1pPr algn="ctr" rtl="0" eaLnBrk="0" fontAlgn="base" hangingPunct="0">
        <a:spcBef>
          <a:spcPct val="0"/>
        </a:spcBef>
        <a:spcAft>
          <a:spcPct val="0"/>
        </a:spcAft>
        <a:defRPr sz="4400" i="1">
          <a:solidFill>
            <a:schemeClr val="tx2"/>
          </a:solidFill>
          <a:latin typeface="+mj-lt"/>
          <a:ea typeface="+mj-ea"/>
          <a:cs typeface="+mj-cs"/>
        </a:defRPr>
      </a:lvl1pPr>
      <a:lvl2pPr algn="ctr" rtl="0" eaLnBrk="0" fontAlgn="base" hangingPunct="0">
        <a:spcBef>
          <a:spcPct val="0"/>
        </a:spcBef>
        <a:spcAft>
          <a:spcPct val="0"/>
        </a:spcAft>
        <a:defRPr sz="4400" i="1">
          <a:solidFill>
            <a:schemeClr val="tx2"/>
          </a:solidFill>
          <a:latin typeface="Times New Roman" pitchFamily="18" charset="0"/>
        </a:defRPr>
      </a:lvl2pPr>
      <a:lvl3pPr algn="ctr" rtl="0" eaLnBrk="0" fontAlgn="base" hangingPunct="0">
        <a:spcBef>
          <a:spcPct val="0"/>
        </a:spcBef>
        <a:spcAft>
          <a:spcPct val="0"/>
        </a:spcAft>
        <a:defRPr sz="4400" i="1">
          <a:solidFill>
            <a:schemeClr val="tx2"/>
          </a:solidFill>
          <a:latin typeface="Times New Roman" pitchFamily="18" charset="0"/>
        </a:defRPr>
      </a:lvl3pPr>
      <a:lvl4pPr algn="ctr" rtl="0" eaLnBrk="0" fontAlgn="base" hangingPunct="0">
        <a:spcBef>
          <a:spcPct val="0"/>
        </a:spcBef>
        <a:spcAft>
          <a:spcPct val="0"/>
        </a:spcAft>
        <a:defRPr sz="4400" i="1">
          <a:solidFill>
            <a:schemeClr val="tx2"/>
          </a:solidFill>
          <a:latin typeface="Times New Roman" pitchFamily="18" charset="0"/>
        </a:defRPr>
      </a:lvl4pPr>
      <a:lvl5pPr algn="ctr" rtl="0" eaLnBrk="0" fontAlgn="base" hangingPunct="0">
        <a:spcBef>
          <a:spcPct val="0"/>
        </a:spcBef>
        <a:spcAft>
          <a:spcPct val="0"/>
        </a:spcAft>
        <a:defRPr sz="4400" i="1">
          <a:solidFill>
            <a:schemeClr val="tx2"/>
          </a:solidFill>
          <a:latin typeface="Times New Roman" pitchFamily="18" charset="0"/>
        </a:defRPr>
      </a:lvl5pPr>
      <a:lvl6pPr marL="457200" algn="ctr" rtl="0" fontAlgn="base">
        <a:spcBef>
          <a:spcPct val="0"/>
        </a:spcBef>
        <a:spcAft>
          <a:spcPct val="0"/>
        </a:spcAft>
        <a:defRPr sz="4400" i="1">
          <a:solidFill>
            <a:schemeClr val="tx2"/>
          </a:solidFill>
          <a:latin typeface="Times New Roman" pitchFamily="18" charset="0"/>
        </a:defRPr>
      </a:lvl6pPr>
      <a:lvl7pPr marL="914400" algn="ctr" rtl="0" fontAlgn="base">
        <a:spcBef>
          <a:spcPct val="0"/>
        </a:spcBef>
        <a:spcAft>
          <a:spcPct val="0"/>
        </a:spcAft>
        <a:defRPr sz="4400" i="1">
          <a:solidFill>
            <a:schemeClr val="tx2"/>
          </a:solidFill>
          <a:latin typeface="Times New Roman" pitchFamily="18" charset="0"/>
        </a:defRPr>
      </a:lvl7pPr>
      <a:lvl8pPr marL="1371600" algn="ctr" rtl="0" fontAlgn="base">
        <a:spcBef>
          <a:spcPct val="0"/>
        </a:spcBef>
        <a:spcAft>
          <a:spcPct val="0"/>
        </a:spcAft>
        <a:defRPr sz="4400" i="1">
          <a:solidFill>
            <a:schemeClr val="tx2"/>
          </a:solidFill>
          <a:latin typeface="Times New Roman" pitchFamily="18" charset="0"/>
        </a:defRPr>
      </a:lvl8pPr>
      <a:lvl9pPr marL="1828800" algn="ctr" rtl="0" fontAlgn="base">
        <a:spcBef>
          <a:spcPct val="0"/>
        </a:spcBef>
        <a:spcAft>
          <a:spcPct val="0"/>
        </a:spcAft>
        <a:defRPr sz="4400" i="1">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SzPct val="65000"/>
        <a:buChar char="•"/>
        <a:defRPr sz="2000">
          <a:solidFill>
            <a:schemeClr val="tx1"/>
          </a:solidFill>
          <a:latin typeface="+mn-lt"/>
        </a:defRPr>
      </a:lvl5pPr>
      <a:lvl6pPr marL="2514600" indent="-228600" algn="l" rtl="0" fontAlgn="base">
        <a:spcBef>
          <a:spcPct val="20000"/>
        </a:spcBef>
        <a:spcAft>
          <a:spcPct val="0"/>
        </a:spcAft>
        <a:buSzPct val="65000"/>
        <a:buChar char="•"/>
        <a:defRPr sz="2000">
          <a:solidFill>
            <a:schemeClr val="tx1"/>
          </a:solidFill>
          <a:latin typeface="+mn-lt"/>
        </a:defRPr>
      </a:lvl6pPr>
      <a:lvl7pPr marL="2971800" indent="-228600" algn="l" rtl="0" fontAlgn="base">
        <a:spcBef>
          <a:spcPct val="20000"/>
        </a:spcBef>
        <a:spcAft>
          <a:spcPct val="0"/>
        </a:spcAft>
        <a:buSzPct val="65000"/>
        <a:buChar char="•"/>
        <a:defRPr sz="2000">
          <a:solidFill>
            <a:schemeClr val="tx1"/>
          </a:solidFill>
          <a:latin typeface="+mn-lt"/>
        </a:defRPr>
      </a:lvl7pPr>
      <a:lvl8pPr marL="3429000" indent="-228600" algn="l" rtl="0" fontAlgn="base">
        <a:spcBef>
          <a:spcPct val="20000"/>
        </a:spcBef>
        <a:spcAft>
          <a:spcPct val="0"/>
        </a:spcAft>
        <a:buSzPct val="65000"/>
        <a:buChar char="•"/>
        <a:defRPr sz="2000">
          <a:solidFill>
            <a:schemeClr val="tx1"/>
          </a:solidFill>
          <a:latin typeface="+mn-lt"/>
        </a:defRPr>
      </a:lvl8pPr>
      <a:lvl9pPr marL="3886200" indent="-228600" algn="l" rtl="0" fontAlgn="base">
        <a:spcBef>
          <a:spcPct val="20000"/>
        </a:spcBef>
        <a:spcAft>
          <a:spcPct val="0"/>
        </a:spcAft>
        <a:buSzPct val="6500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5300"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BD117B4E-588A-4E82-AEFF-178CAF859175}" type="datetimeFigureOut">
              <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11/2/2019</a:t>
            </a:fld>
            <a:endPar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endParaRPr>
          </a:p>
        </p:txBody>
      </p:sp>
      <p:sp>
        <p:nvSpPr>
          <p:cNvPr id="55301"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t>ES&amp;RMP - ENGG 404 - Lecture 04 September to December, 2012</a:t>
            </a:r>
          </a:p>
        </p:txBody>
      </p:sp>
      <p:sp>
        <p:nvSpPr>
          <p:cNvPr id="55302"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42F65C5-4DEE-4457-AD17-018F53C5C7DA}" type="slidenum">
              <a:rPr kumimoji="0" 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0" i="0" u="none" strike="noStrike" kern="1200" cap="none" spc="0" normalizeH="0" baseline="0" noProof="0">
              <a:ln>
                <a:noFill/>
              </a:ln>
              <a:solidFill>
                <a:srgbClr val="463634"/>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71791806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p:fade/>
  </p:transition>
  <p:hf hdr="0" dt="0"/>
  <p:txStyles>
    <p:titleStyle>
      <a:lvl1pPr algn="ctr" rtl="0" eaLnBrk="0" fontAlgn="base" hangingPunct="0">
        <a:spcBef>
          <a:spcPct val="0"/>
        </a:spcBef>
        <a:spcAft>
          <a:spcPct val="0"/>
        </a:spcAft>
        <a:defRPr sz="4400" i="1">
          <a:solidFill>
            <a:schemeClr val="tx2"/>
          </a:solidFill>
          <a:latin typeface="+mj-lt"/>
          <a:ea typeface="+mj-ea"/>
          <a:cs typeface="+mj-cs"/>
        </a:defRPr>
      </a:lvl1pPr>
      <a:lvl2pPr algn="ctr" rtl="0" eaLnBrk="0" fontAlgn="base" hangingPunct="0">
        <a:spcBef>
          <a:spcPct val="0"/>
        </a:spcBef>
        <a:spcAft>
          <a:spcPct val="0"/>
        </a:spcAft>
        <a:defRPr sz="4400" i="1">
          <a:solidFill>
            <a:schemeClr val="tx2"/>
          </a:solidFill>
          <a:latin typeface="Times New Roman" pitchFamily="18" charset="0"/>
        </a:defRPr>
      </a:lvl2pPr>
      <a:lvl3pPr algn="ctr" rtl="0" eaLnBrk="0" fontAlgn="base" hangingPunct="0">
        <a:spcBef>
          <a:spcPct val="0"/>
        </a:spcBef>
        <a:spcAft>
          <a:spcPct val="0"/>
        </a:spcAft>
        <a:defRPr sz="4400" i="1">
          <a:solidFill>
            <a:schemeClr val="tx2"/>
          </a:solidFill>
          <a:latin typeface="Times New Roman" pitchFamily="18" charset="0"/>
        </a:defRPr>
      </a:lvl3pPr>
      <a:lvl4pPr algn="ctr" rtl="0" eaLnBrk="0" fontAlgn="base" hangingPunct="0">
        <a:spcBef>
          <a:spcPct val="0"/>
        </a:spcBef>
        <a:spcAft>
          <a:spcPct val="0"/>
        </a:spcAft>
        <a:defRPr sz="4400" i="1">
          <a:solidFill>
            <a:schemeClr val="tx2"/>
          </a:solidFill>
          <a:latin typeface="Times New Roman" pitchFamily="18" charset="0"/>
        </a:defRPr>
      </a:lvl4pPr>
      <a:lvl5pPr algn="ctr" rtl="0" eaLnBrk="0" fontAlgn="base" hangingPunct="0">
        <a:spcBef>
          <a:spcPct val="0"/>
        </a:spcBef>
        <a:spcAft>
          <a:spcPct val="0"/>
        </a:spcAft>
        <a:defRPr sz="4400" i="1">
          <a:solidFill>
            <a:schemeClr val="tx2"/>
          </a:solidFill>
          <a:latin typeface="Times New Roman" pitchFamily="18" charset="0"/>
        </a:defRPr>
      </a:lvl5pPr>
      <a:lvl6pPr marL="457200" algn="ctr" rtl="0" fontAlgn="base">
        <a:spcBef>
          <a:spcPct val="0"/>
        </a:spcBef>
        <a:spcAft>
          <a:spcPct val="0"/>
        </a:spcAft>
        <a:defRPr sz="4400" i="1">
          <a:solidFill>
            <a:schemeClr val="tx2"/>
          </a:solidFill>
          <a:latin typeface="Times New Roman" pitchFamily="18" charset="0"/>
        </a:defRPr>
      </a:lvl6pPr>
      <a:lvl7pPr marL="914400" algn="ctr" rtl="0" fontAlgn="base">
        <a:spcBef>
          <a:spcPct val="0"/>
        </a:spcBef>
        <a:spcAft>
          <a:spcPct val="0"/>
        </a:spcAft>
        <a:defRPr sz="4400" i="1">
          <a:solidFill>
            <a:schemeClr val="tx2"/>
          </a:solidFill>
          <a:latin typeface="Times New Roman" pitchFamily="18" charset="0"/>
        </a:defRPr>
      </a:lvl7pPr>
      <a:lvl8pPr marL="1371600" algn="ctr" rtl="0" fontAlgn="base">
        <a:spcBef>
          <a:spcPct val="0"/>
        </a:spcBef>
        <a:spcAft>
          <a:spcPct val="0"/>
        </a:spcAft>
        <a:defRPr sz="4400" i="1">
          <a:solidFill>
            <a:schemeClr val="tx2"/>
          </a:solidFill>
          <a:latin typeface="Times New Roman" pitchFamily="18" charset="0"/>
        </a:defRPr>
      </a:lvl8pPr>
      <a:lvl9pPr marL="1828800" algn="ctr" rtl="0" fontAlgn="base">
        <a:spcBef>
          <a:spcPct val="0"/>
        </a:spcBef>
        <a:spcAft>
          <a:spcPct val="0"/>
        </a:spcAft>
        <a:defRPr sz="4400" i="1">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SzPct val="65000"/>
        <a:buChar char="•"/>
        <a:defRPr sz="2000">
          <a:solidFill>
            <a:schemeClr val="tx1"/>
          </a:solidFill>
          <a:latin typeface="+mn-lt"/>
        </a:defRPr>
      </a:lvl5pPr>
      <a:lvl6pPr marL="2514600" indent="-228600" algn="l" rtl="0" fontAlgn="base">
        <a:spcBef>
          <a:spcPct val="20000"/>
        </a:spcBef>
        <a:spcAft>
          <a:spcPct val="0"/>
        </a:spcAft>
        <a:buSzPct val="65000"/>
        <a:buChar char="•"/>
        <a:defRPr sz="2000">
          <a:solidFill>
            <a:schemeClr val="tx1"/>
          </a:solidFill>
          <a:latin typeface="+mn-lt"/>
        </a:defRPr>
      </a:lvl6pPr>
      <a:lvl7pPr marL="2971800" indent="-228600" algn="l" rtl="0" fontAlgn="base">
        <a:spcBef>
          <a:spcPct val="20000"/>
        </a:spcBef>
        <a:spcAft>
          <a:spcPct val="0"/>
        </a:spcAft>
        <a:buSzPct val="65000"/>
        <a:buChar char="•"/>
        <a:defRPr sz="2000">
          <a:solidFill>
            <a:schemeClr val="tx1"/>
          </a:solidFill>
          <a:latin typeface="+mn-lt"/>
        </a:defRPr>
      </a:lvl7pPr>
      <a:lvl8pPr marL="3429000" indent="-228600" algn="l" rtl="0" fontAlgn="base">
        <a:spcBef>
          <a:spcPct val="20000"/>
        </a:spcBef>
        <a:spcAft>
          <a:spcPct val="0"/>
        </a:spcAft>
        <a:buSzPct val="65000"/>
        <a:buChar char="•"/>
        <a:defRPr sz="2000">
          <a:solidFill>
            <a:schemeClr val="tx1"/>
          </a:solidFill>
          <a:latin typeface="+mn-lt"/>
        </a:defRPr>
      </a:lvl8pPr>
      <a:lvl9pPr marL="3886200" indent="-228600" algn="l" rtl="0" fontAlgn="base">
        <a:spcBef>
          <a:spcPct val="20000"/>
        </a:spcBef>
        <a:spcAft>
          <a:spcPct val="0"/>
        </a:spcAft>
        <a:buSzPct val="6500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novascotia.ca/lae/pubs/westray/"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hyperlink" Target="http://commons.wikimedia.org/wiki/File:Westraymem.jpg"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novascotia.ca/lae/pubs/westray/"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hyperlink" Target="http://commons.wikimedia.org/wiki/File:Westraymem.jpg"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cbc.ca/news/canada/british-columbia/sam-fitzpatrick-workplace-death-criminal-negligence-charges-1.5157579"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hyperlink" Target="https://www.cbc.ca/news/canada/british-columbia/sam-fitzpatrick-workplace-death-criminal-negligence-charges-1.5157579"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www.focolare.org/usa/en/professional-life/law-ethic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hyperlink" Target="http://bluemarbles.tistory.com/1280"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g"/></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3.jpg"/><Relationship Id="rId4" Type="http://schemas.openxmlformats.org/officeDocument/2006/relationships/image" Target="../media/image22.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hyperlink" Target="http://www.focolare.org/usa/en/professional-life/law-ethics/"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hyperlink" Target="http://www.parl.gc.ca/About/Parliament/Education/CanadianSymbols/centre-e.asp"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idx="4294967295"/>
          </p:nvPr>
        </p:nvSpPr>
        <p:spPr>
          <a:xfrm>
            <a:off x="228600" y="1066800"/>
            <a:ext cx="8610600" cy="1371600"/>
          </a:xfrm>
        </p:spPr>
        <p:txBody>
          <a:bodyPr/>
          <a:lstStyle/>
          <a:p>
            <a:pPr eaLnBrk="1" hangingPunct="1"/>
            <a:r>
              <a:rPr lang="en-US" altLang="en-US" sz="3600" b="1" dirty="0" smtClean="0">
                <a:solidFill>
                  <a:srgbClr val="000099"/>
                </a:solidFill>
              </a:rPr>
              <a:t>On Becoming a Leader in</a:t>
            </a:r>
            <a:br>
              <a:rPr lang="en-US" altLang="en-US" sz="3600" b="1" dirty="0" smtClean="0">
                <a:solidFill>
                  <a:srgbClr val="000099"/>
                </a:solidFill>
              </a:rPr>
            </a:br>
            <a:r>
              <a:rPr lang="en-US" altLang="en-US" sz="3600" b="1" dirty="0" smtClean="0">
                <a:solidFill>
                  <a:srgbClr val="000099"/>
                </a:solidFill>
              </a:rPr>
              <a:t>Risk </a:t>
            </a:r>
            <a:r>
              <a:rPr lang="en-US" altLang="en-US" sz="3600" b="1" dirty="0">
                <a:solidFill>
                  <a:srgbClr val="000099"/>
                </a:solidFill>
              </a:rPr>
              <a:t>Management</a:t>
            </a:r>
          </a:p>
        </p:txBody>
      </p:sp>
      <p:sp>
        <p:nvSpPr>
          <p:cNvPr id="6147" name="Rectangle 3"/>
          <p:cNvSpPr>
            <a:spLocks noGrp="1" noChangeArrowheads="1"/>
          </p:cNvSpPr>
          <p:nvPr>
            <p:ph type="subTitle" idx="4294967295"/>
          </p:nvPr>
        </p:nvSpPr>
        <p:spPr>
          <a:xfrm>
            <a:off x="456542" y="2380735"/>
            <a:ext cx="8160236" cy="2058605"/>
          </a:xfrm>
        </p:spPr>
        <p:txBody>
          <a:bodyPr/>
          <a:lstStyle/>
          <a:p>
            <a:pPr marL="0" indent="0" algn="ctr" eaLnBrk="1" hangingPunct="1">
              <a:lnSpc>
                <a:spcPct val="80000"/>
              </a:lnSpc>
              <a:buFont typeface="Wingdings" panose="05000000000000000000" pitchFamily="2" charset="2"/>
              <a:buNone/>
            </a:pPr>
            <a:r>
              <a:rPr lang="en-US" altLang="en-US" sz="3600" b="1" dirty="0">
                <a:solidFill>
                  <a:schemeClr val="bg2"/>
                </a:solidFill>
                <a:latin typeface="Arial" panose="020B0604020202020204" pitchFamily="34" charset="0"/>
              </a:rPr>
              <a:t>ENGG404 – Lecture</a:t>
            </a:r>
          </a:p>
          <a:p>
            <a:pPr marL="0" indent="0" algn="ctr" eaLnBrk="1" hangingPunct="1">
              <a:lnSpc>
                <a:spcPct val="80000"/>
              </a:lnSpc>
              <a:buNone/>
            </a:pPr>
            <a:r>
              <a:rPr lang="en-US" altLang="en-US" sz="3600" dirty="0" smtClean="0">
                <a:solidFill>
                  <a:schemeClr val="bg2"/>
                </a:solidFill>
                <a:latin typeface="Arial" panose="020B0604020202020204" pitchFamily="34" charset="0"/>
              </a:rPr>
              <a:t>Chapter 6.3: Occupational </a:t>
            </a:r>
            <a:r>
              <a:rPr lang="en-US" altLang="en-US" sz="3600" dirty="0">
                <a:solidFill>
                  <a:schemeClr val="bg2"/>
                </a:solidFill>
                <a:latin typeface="Arial" panose="020B0604020202020204" pitchFamily="34" charset="0"/>
              </a:rPr>
              <a:t>Health &amp; </a:t>
            </a:r>
            <a:r>
              <a:rPr lang="en-US" altLang="en-US" sz="3600" dirty="0" smtClean="0">
                <a:solidFill>
                  <a:schemeClr val="bg2"/>
                </a:solidFill>
                <a:latin typeface="Arial" panose="020B0604020202020204" pitchFamily="34" charset="0"/>
              </a:rPr>
              <a:t>Safety Regulatory Framework in Canada</a:t>
            </a:r>
            <a:endParaRPr lang="en-US" altLang="en-US" sz="3600" b="1" dirty="0">
              <a:solidFill>
                <a:schemeClr val="bg2"/>
              </a:solidFill>
              <a:latin typeface="Arial" panose="020B0604020202020204" pitchFamily="34" charset="0"/>
            </a:endParaRPr>
          </a:p>
        </p:txBody>
      </p:sp>
      <p:pic>
        <p:nvPicPr>
          <p:cNvPr id="6148" name="Picture 5" descr="AG00459_"/>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56542" y="4333617"/>
            <a:ext cx="2189163" cy="191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0" name="Slide Number Placeholder 1"/>
          <p:cNvSpPr txBox="1">
            <a:spLocks noGrp="1"/>
          </p:cNvSpPr>
          <p:nvPr/>
        </p:nvSpPr>
        <p:spPr bwMode="auto">
          <a:xfrm>
            <a:off x="7620000" y="6477000"/>
            <a:ext cx="914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5928E74-7976-4798-9628-37B5F72636A6}" type="slidenum">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8" name="TextBox 7">
            <a:extLst>
              <a:ext uri="{FF2B5EF4-FFF2-40B4-BE49-F238E27FC236}">
                <a16:creationId xmlns:a16="http://schemas.microsoft.com/office/drawing/2014/main" id="{E280BA06-0EAC-744D-A376-407BDF611DA3}"/>
              </a:ext>
            </a:extLst>
          </p:cNvPr>
          <p:cNvSpPr txBox="1"/>
          <p:nvPr/>
        </p:nvSpPr>
        <p:spPr>
          <a:xfrm>
            <a:off x="152400" y="176013"/>
            <a:ext cx="1176817" cy="461665"/>
          </a:xfrm>
          <a:prstGeom prst="rect">
            <a:avLst/>
          </a:prstGeom>
          <a:solidFill>
            <a:srgbClr val="FFFFFF"/>
          </a:solidFill>
          <a:ln w="12700" cap="flat" cmpd="sng" algn="ctr">
            <a:solidFill>
              <a:schemeClr val="bg2"/>
            </a:solidFill>
            <a:prstDash val="solid"/>
            <a:miter lim="800000"/>
          </a:ln>
          <a:effectLst/>
        </p:spPr>
        <p:txBody>
          <a:bodyPr wrap="squar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kern="0" cap="none" spc="0" normalizeH="0" baseline="0">
                <a:ln>
                  <a:noFill/>
                </a:ln>
                <a:solidFill>
                  <a:prstClr val="black"/>
                </a:solidFill>
                <a:effectLst/>
                <a:uLnTx/>
                <a:uFillTx/>
                <a:latin typeface="Calibri" panose="020F0502020204030204"/>
              </a:defRPr>
            </a:lvl1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Fundamentals of RM</a:t>
            </a:r>
          </a:p>
        </p:txBody>
      </p:sp>
      <p:sp>
        <p:nvSpPr>
          <p:cNvPr id="9" name="TextBox 8">
            <a:extLst>
              <a:ext uri="{FF2B5EF4-FFF2-40B4-BE49-F238E27FC236}">
                <a16:creationId xmlns:a16="http://schemas.microsoft.com/office/drawing/2014/main" id="{C2A3F0EB-FB4A-E74F-AF61-97BBBD5D6B54}"/>
              </a:ext>
            </a:extLst>
          </p:cNvPr>
          <p:cNvSpPr txBox="1"/>
          <p:nvPr/>
        </p:nvSpPr>
        <p:spPr>
          <a:xfrm>
            <a:off x="1481035" y="169906"/>
            <a:ext cx="1024999" cy="461665"/>
          </a:xfrm>
          <a:prstGeom prst="rect">
            <a:avLst/>
          </a:prstGeom>
          <a:solidFill>
            <a:srgbClr val="FFFFFF"/>
          </a:solidFill>
          <a:ln w="12700" cap="flat" cmpd="sng" algn="ctr">
            <a:solidFill>
              <a:schemeClr val="bg2"/>
            </a:solidFill>
            <a:prstDash val="solid"/>
            <a:miter lim="800000"/>
          </a:ln>
          <a:effectLst/>
        </p:spPr>
        <p:txBody>
          <a:bodyPr wrap="squar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kern="0" cap="none" spc="0" normalizeH="0" baseline="0">
                <a:ln>
                  <a:noFill/>
                </a:ln>
                <a:solidFill>
                  <a:prstClr val="black"/>
                </a:solidFill>
                <a:effectLst/>
                <a:uLnTx/>
                <a:uFillTx/>
                <a:latin typeface="Calibri" panose="020F0502020204030204"/>
              </a:defRPr>
            </a:lvl1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RM </a:t>
            </a:r>
            <a:r>
              <a:rPr kumimoji="0" lang="en-US" sz="1200" b="0" i="0" u="none" strike="noStrike" kern="0" cap="none" spc="0" normalizeH="0" baseline="0" noProof="0" dirty="0" smtClean="0">
                <a:ln>
                  <a:noFill/>
                </a:ln>
                <a:solidFill>
                  <a:prstClr val="black"/>
                </a:solidFill>
                <a:effectLst/>
                <a:uLnTx/>
                <a:uFillTx/>
                <a:latin typeface="Calibri" panose="020F0502020204030204"/>
                <a:ea typeface="+mn-ea"/>
                <a:cs typeface="+mn-cs"/>
              </a:rPr>
              <a:t>System </a:t>
            </a: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and </a:t>
            </a:r>
            <a:r>
              <a:rPr kumimoji="0" lang="en-US" sz="1200" b="0" i="0" u="none" strike="noStrike" kern="0" cap="none" spc="0" normalizeH="0" baseline="0" noProof="0" dirty="0" smtClean="0">
                <a:ln>
                  <a:noFill/>
                </a:ln>
                <a:solidFill>
                  <a:prstClr val="black"/>
                </a:solidFill>
                <a:effectLst/>
                <a:uLnTx/>
                <a:uFillTx/>
                <a:latin typeface="Calibri" panose="020F0502020204030204"/>
                <a:ea typeface="+mn-ea"/>
                <a:cs typeface="+mn-cs"/>
              </a:rPr>
              <a:t>Process</a:t>
            </a: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1B57CC03-96B6-BD48-A56A-7486ED5F42DD}"/>
              </a:ext>
            </a:extLst>
          </p:cNvPr>
          <p:cNvSpPr txBox="1"/>
          <p:nvPr/>
        </p:nvSpPr>
        <p:spPr>
          <a:xfrm>
            <a:off x="7874130" y="169906"/>
            <a:ext cx="1155550" cy="461665"/>
          </a:xfrm>
          <a:prstGeom prst="rect">
            <a:avLst/>
          </a:prstGeom>
          <a:solidFill>
            <a:srgbClr val="FFFFFF"/>
          </a:solidFill>
          <a:ln w="12700" cap="flat" cmpd="sng" algn="ctr">
            <a:solidFill>
              <a:schemeClr val="bg2"/>
            </a:solidFill>
            <a:prstDash val="solid"/>
            <a:miter lim="800000"/>
          </a:ln>
          <a:effectLst/>
        </p:spPr>
        <p:txBody>
          <a:bodyPr wrap="square" rtlCol="0">
            <a:spAutoFit/>
          </a:bodyPr>
          <a:lstStyle>
            <a:defPPr>
              <a:defRPr lang="en-US"/>
            </a:defPPr>
            <a:lvl1pPr marR="0" lvl="0" indent="0" algn="ctr" eaLnBrk="0" fontAlgn="auto" hangingPunct="0">
              <a:lnSpc>
                <a:spcPct val="100000"/>
              </a:lnSpc>
              <a:spcBef>
                <a:spcPts val="0"/>
              </a:spcBef>
              <a:spcAft>
                <a:spcPts val="0"/>
              </a:spcAft>
              <a:buClrTx/>
              <a:buSzTx/>
              <a:buFontTx/>
              <a:buNone/>
              <a:tabLst/>
              <a:defRPr kumimoji="0" sz="1200" b="0" i="0" u="none" strike="noStrike" kern="0" cap="none" spc="0" normalizeH="0" baseline="0">
                <a:ln>
                  <a:noFill/>
                </a:ln>
                <a:solidFill>
                  <a:prstClr val="black"/>
                </a:solidFill>
                <a:effectLst/>
                <a:uLnTx/>
                <a:uFillTx/>
                <a:latin typeface="Calibri" panose="020F0502020204030204"/>
              </a:defRPr>
            </a:lvl1pPr>
          </a:lstStyle>
          <a:p>
            <a:r>
              <a:rPr lang="en-US" dirty="0"/>
              <a:t>Applications &amp; Perspectives</a:t>
            </a:r>
          </a:p>
        </p:txBody>
      </p:sp>
      <p:sp>
        <p:nvSpPr>
          <p:cNvPr id="11" name="TextBox 10">
            <a:extLst>
              <a:ext uri="{FF2B5EF4-FFF2-40B4-BE49-F238E27FC236}">
                <a16:creationId xmlns:a16="http://schemas.microsoft.com/office/drawing/2014/main" id="{FA4F14A7-AC07-064A-8664-71822DE60C3F}"/>
              </a:ext>
            </a:extLst>
          </p:cNvPr>
          <p:cNvSpPr txBox="1"/>
          <p:nvPr/>
        </p:nvSpPr>
        <p:spPr>
          <a:xfrm>
            <a:off x="7051217" y="169906"/>
            <a:ext cx="671096" cy="461665"/>
          </a:xfrm>
          <a:prstGeom prst="rect">
            <a:avLst/>
          </a:prstGeom>
          <a:solidFill>
            <a:srgbClr val="FFFFFF"/>
          </a:solidFill>
          <a:ln w="12700" cap="flat" cmpd="sng" algn="ctr">
            <a:solidFill>
              <a:schemeClr val="bg2"/>
            </a:solidFill>
            <a:prstDash val="solid"/>
            <a:miter lim="800000"/>
          </a:ln>
          <a:effectLst/>
        </p:spPr>
        <p:txBody>
          <a:bodyPr wrap="squar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kern="0" cap="none" spc="0" normalizeH="0" baseline="0">
                <a:ln>
                  <a:noFill/>
                </a:ln>
                <a:solidFill>
                  <a:prstClr val="black"/>
                </a:solidFill>
                <a:effectLst/>
                <a:uLnTx/>
                <a:uFillTx/>
                <a:latin typeface="Calibri" panose="020F0502020204030204"/>
              </a:defRPr>
            </a:lvl1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People &amp; </a:t>
            </a:r>
            <a:r>
              <a:rPr kumimoji="0" lang="en-US" sz="1200" b="0" i="0" u="none" strike="noStrike" kern="0" cap="none" spc="0" normalizeH="0" baseline="0" noProof="0" dirty="0" smtClean="0">
                <a:ln>
                  <a:noFill/>
                </a:ln>
                <a:solidFill>
                  <a:prstClr val="black"/>
                </a:solidFill>
                <a:effectLst/>
                <a:uLnTx/>
                <a:uFillTx/>
                <a:latin typeface="Calibri" panose="020F0502020204030204"/>
                <a:ea typeface="+mn-ea"/>
                <a:cs typeface="+mn-cs"/>
              </a:rPr>
              <a:t>Org.</a:t>
            </a: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AC1CC9B8-9392-D441-8A6A-FB3DE2F6608C}"/>
              </a:ext>
            </a:extLst>
          </p:cNvPr>
          <p:cNvSpPr txBox="1"/>
          <p:nvPr/>
        </p:nvSpPr>
        <p:spPr>
          <a:xfrm>
            <a:off x="3834668" y="169906"/>
            <a:ext cx="1024999" cy="461665"/>
          </a:xfrm>
          <a:prstGeom prst="rect">
            <a:avLst/>
          </a:prstGeom>
          <a:solidFill>
            <a:sysClr val="window" lastClr="FFFFFF"/>
          </a:solidFill>
          <a:ln w="12700" cap="flat" cmpd="sng" algn="ctr">
            <a:solidFill>
              <a:schemeClr val="bg2"/>
            </a:solidFill>
            <a:prstDash val="solid"/>
            <a:miter lim="800000"/>
          </a:ln>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Incident </a:t>
            </a:r>
            <a:r>
              <a:rPr kumimoji="0" lang="en-US" sz="1200" b="0" i="0" u="none" strike="noStrike" kern="0" cap="none" spc="0" normalizeH="0" baseline="0" noProof="0" dirty="0" smtClean="0">
                <a:ln>
                  <a:noFill/>
                </a:ln>
                <a:solidFill>
                  <a:prstClr val="black"/>
                </a:solidFill>
                <a:effectLst/>
                <a:uLnTx/>
                <a:uFillTx/>
                <a:latin typeface="Calibri" panose="020F0502020204030204"/>
                <a:ea typeface="+mn-ea"/>
                <a:cs typeface="+mn-cs"/>
              </a:rPr>
              <a:t>Investigation</a:t>
            </a: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FBF49535-156B-984E-864C-4B33B5E1F007}"/>
              </a:ext>
            </a:extLst>
          </p:cNvPr>
          <p:cNvSpPr txBox="1"/>
          <p:nvPr/>
        </p:nvSpPr>
        <p:spPr>
          <a:xfrm>
            <a:off x="5011484" y="169906"/>
            <a:ext cx="1024999" cy="461665"/>
          </a:xfrm>
          <a:prstGeom prst="rect">
            <a:avLst/>
          </a:prstGeom>
          <a:solidFill>
            <a:sysClr val="window" lastClr="FFFFFF"/>
          </a:solidFill>
          <a:ln w="12700" cap="flat" cmpd="sng" algn="ctr">
            <a:solidFill>
              <a:schemeClr val="bg2"/>
            </a:solidFill>
            <a:prstDash val="solid"/>
            <a:miter lim="800000"/>
          </a:ln>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RM </a:t>
            </a:r>
            <a:r>
              <a:rPr kumimoji="0" lang="en-US" sz="1200" b="0" i="0" u="none" strike="noStrike" kern="0" cap="none" spc="0" normalizeH="0" baseline="0" noProof="0" dirty="0" smtClean="0">
                <a:ln>
                  <a:noFill/>
                </a:ln>
                <a:solidFill>
                  <a:prstClr val="black"/>
                </a:solidFill>
                <a:effectLst/>
                <a:uLnTx/>
                <a:uFillTx/>
                <a:latin typeface="Calibri" panose="020F0502020204030204"/>
                <a:ea typeface="+mn-ea"/>
                <a:cs typeface="+mn-cs"/>
              </a:rPr>
              <a:t>Tools &amp; Challenges</a:t>
            </a: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6BCE05AB-BEB5-3D4C-881F-EA7B1B33EE17}"/>
              </a:ext>
            </a:extLst>
          </p:cNvPr>
          <p:cNvSpPr txBox="1"/>
          <p:nvPr/>
        </p:nvSpPr>
        <p:spPr>
          <a:xfrm>
            <a:off x="2657851" y="170430"/>
            <a:ext cx="1024999" cy="461665"/>
          </a:xfrm>
          <a:prstGeom prst="rect">
            <a:avLst/>
          </a:prstGeom>
          <a:solidFill>
            <a:srgbClr val="FFFFFF"/>
          </a:solidFill>
          <a:ln w="12700" cap="flat" cmpd="sng" algn="ctr">
            <a:solidFill>
              <a:schemeClr val="bg2"/>
            </a:solidFill>
            <a:prstDash val="solid"/>
            <a:miter lim="800000"/>
          </a:ln>
          <a:effectLst/>
        </p:spPr>
        <p:txBody>
          <a:bodyPr wrap="squar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kern="0" cap="none" spc="0" normalizeH="0" baseline="0">
                <a:ln>
                  <a:noFill/>
                </a:ln>
                <a:solidFill>
                  <a:prstClr val="black"/>
                </a:solidFill>
                <a:effectLst/>
                <a:uLnTx/>
                <a:uFillTx/>
                <a:latin typeface="Calibri" panose="020F0502020204030204"/>
              </a:defRPr>
            </a:lvl1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Leadership in RM</a:t>
            </a:r>
          </a:p>
        </p:txBody>
      </p:sp>
      <p:cxnSp>
        <p:nvCxnSpPr>
          <p:cNvPr id="15" name="Straight Arrow Connector 14">
            <a:extLst>
              <a:ext uri="{FF2B5EF4-FFF2-40B4-BE49-F238E27FC236}">
                <a16:creationId xmlns:a16="http://schemas.microsoft.com/office/drawing/2014/main" id="{F1F02F7A-1E19-E046-9F74-A7A0977E07CB}"/>
              </a:ext>
            </a:extLst>
          </p:cNvPr>
          <p:cNvCxnSpPr>
            <a:cxnSpLocks/>
            <a:stCxn id="8" idx="3"/>
            <a:endCxn id="9" idx="1"/>
          </p:cNvCxnSpPr>
          <p:nvPr/>
        </p:nvCxnSpPr>
        <p:spPr>
          <a:xfrm flipV="1">
            <a:off x="1329217" y="400739"/>
            <a:ext cx="151818" cy="6107"/>
          </a:xfrm>
          <a:prstGeom prst="straightConnector1">
            <a:avLst/>
          </a:prstGeom>
          <a:noFill/>
          <a:ln w="6350" cap="flat" cmpd="sng" algn="ctr">
            <a:solidFill>
              <a:schemeClr val="bg2"/>
            </a:solidFill>
            <a:prstDash val="solid"/>
            <a:miter lim="800000"/>
            <a:tailEnd type="triangle"/>
          </a:ln>
          <a:effectLst/>
        </p:spPr>
      </p:cxnSp>
      <p:cxnSp>
        <p:nvCxnSpPr>
          <p:cNvPr id="16" name="Straight Arrow Connector 15">
            <a:extLst>
              <a:ext uri="{FF2B5EF4-FFF2-40B4-BE49-F238E27FC236}">
                <a16:creationId xmlns:a16="http://schemas.microsoft.com/office/drawing/2014/main" id="{6E1E2447-2B5F-9F42-9757-7AE0084C547C}"/>
              </a:ext>
            </a:extLst>
          </p:cNvPr>
          <p:cNvCxnSpPr>
            <a:stCxn id="9" idx="3"/>
            <a:endCxn id="14" idx="1"/>
          </p:cNvCxnSpPr>
          <p:nvPr/>
        </p:nvCxnSpPr>
        <p:spPr>
          <a:xfrm>
            <a:off x="2506034" y="400739"/>
            <a:ext cx="151817" cy="524"/>
          </a:xfrm>
          <a:prstGeom prst="straightConnector1">
            <a:avLst/>
          </a:prstGeom>
          <a:noFill/>
          <a:ln w="6350" cap="flat" cmpd="sng" algn="ctr">
            <a:solidFill>
              <a:schemeClr val="bg2"/>
            </a:solidFill>
            <a:prstDash val="solid"/>
            <a:miter lim="800000"/>
            <a:tailEnd type="triangle"/>
          </a:ln>
          <a:effectLst/>
        </p:spPr>
      </p:cxnSp>
      <p:cxnSp>
        <p:nvCxnSpPr>
          <p:cNvPr id="17" name="Straight Arrow Connector 16">
            <a:extLst>
              <a:ext uri="{FF2B5EF4-FFF2-40B4-BE49-F238E27FC236}">
                <a16:creationId xmlns:a16="http://schemas.microsoft.com/office/drawing/2014/main" id="{7F495146-E623-9542-BA4C-D514AF0BDE65}"/>
              </a:ext>
            </a:extLst>
          </p:cNvPr>
          <p:cNvCxnSpPr>
            <a:stCxn id="14" idx="3"/>
            <a:endCxn id="12" idx="1"/>
          </p:cNvCxnSpPr>
          <p:nvPr/>
        </p:nvCxnSpPr>
        <p:spPr>
          <a:xfrm flipV="1">
            <a:off x="3682851" y="400739"/>
            <a:ext cx="151817" cy="524"/>
          </a:xfrm>
          <a:prstGeom prst="straightConnector1">
            <a:avLst/>
          </a:prstGeom>
          <a:noFill/>
          <a:ln w="6350" cap="flat" cmpd="sng" algn="ctr">
            <a:solidFill>
              <a:schemeClr val="bg2"/>
            </a:solidFill>
            <a:prstDash val="solid"/>
            <a:miter lim="800000"/>
            <a:tailEnd type="triangle"/>
          </a:ln>
          <a:effectLst/>
        </p:spPr>
      </p:cxnSp>
      <p:cxnSp>
        <p:nvCxnSpPr>
          <p:cNvPr id="18" name="Straight Arrow Connector 17">
            <a:extLst>
              <a:ext uri="{FF2B5EF4-FFF2-40B4-BE49-F238E27FC236}">
                <a16:creationId xmlns:a16="http://schemas.microsoft.com/office/drawing/2014/main" id="{4E5A2979-0BF7-1F4E-AFA2-0814FB3085D3}"/>
              </a:ext>
            </a:extLst>
          </p:cNvPr>
          <p:cNvCxnSpPr>
            <a:stCxn id="12" idx="3"/>
            <a:endCxn id="13" idx="1"/>
          </p:cNvCxnSpPr>
          <p:nvPr/>
        </p:nvCxnSpPr>
        <p:spPr>
          <a:xfrm>
            <a:off x="4859667" y="400739"/>
            <a:ext cx="151817" cy="0"/>
          </a:xfrm>
          <a:prstGeom prst="straightConnector1">
            <a:avLst/>
          </a:prstGeom>
          <a:noFill/>
          <a:ln w="6350" cap="flat" cmpd="sng" algn="ctr">
            <a:solidFill>
              <a:schemeClr val="bg2"/>
            </a:solidFill>
            <a:prstDash val="solid"/>
            <a:miter lim="800000"/>
            <a:tailEnd type="triangle"/>
          </a:ln>
          <a:effectLst/>
        </p:spPr>
      </p:cxnSp>
      <p:cxnSp>
        <p:nvCxnSpPr>
          <p:cNvPr id="19" name="Straight Arrow Connector 18">
            <a:extLst>
              <a:ext uri="{FF2B5EF4-FFF2-40B4-BE49-F238E27FC236}">
                <a16:creationId xmlns:a16="http://schemas.microsoft.com/office/drawing/2014/main" id="{1E77E9E2-CAD5-794E-8BD8-5A2FAC074082}"/>
              </a:ext>
            </a:extLst>
          </p:cNvPr>
          <p:cNvCxnSpPr>
            <a:cxnSpLocks/>
            <a:stCxn id="13" idx="3"/>
          </p:cNvCxnSpPr>
          <p:nvPr/>
        </p:nvCxnSpPr>
        <p:spPr>
          <a:xfrm>
            <a:off x="6036483" y="400739"/>
            <a:ext cx="151818" cy="1"/>
          </a:xfrm>
          <a:prstGeom prst="straightConnector1">
            <a:avLst/>
          </a:prstGeom>
          <a:noFill/>
          <a:ln w="6350" cap="flat" cmpd="sng" algn="ctr">
            <a:solidFill>
              <a:schemeClr val="bg2"/>
            </a:solidFill>
            <a:prstDash val="solid"/>
            <a:miter lim="800000"/>
            <a:tailEnd type="triangle"/>
          </a:ln>
          <a:effectLst/>
        </p:spPr>
      </p:cxnSp>
      <p:cxnSp>
        <p:nvCxnSpPr>
          <p:cNvPr id="20" name="Straight Arrow Connector 19">
            <a:extLst>
              <a:ext uri="{FF2B5EF4-FFF2-40B4-BE49-F238E27FC236}">
                <a16:creationId xmlns:a16="http://schemas.microsoft.com/office/drawing/2014/main" id="{C07E2890-CE5A-164B-9554-A6DF9BCE51B0}"/>
              </a:ext>
            </a:extLst>
          </p:cNvPr>
          <p:cNvCxnSpPr>
            <a:cxnSpLocks/>
            <a:endCxn id="11" idx="1"/>
          </p:cNvCxnSpPr>
          <p:nvPr/>
        </p:nvCxnSpPr>
        <p:spPr>
          <a:xfrm flipV="1">
            <a:off x="6899400" y="400739"/>
            <a:ext cx="151817" cy="2"/>
          </a:xfrm>
          <a:prstGeom prst="straightConnector1">
            <a:avLst/>
          </a:prstGeom>
          <a:noFill/>
          <a:ln w="6350" cap="flat" cmpd="sng" algn="ctr">
            <a:solidFill>
              <a:schemeClr val="bg2"/>
            </a:solidFill>
            <a:prstDash val="solid"/>
            <a:miter lim="800000"/>
            <a:tailEnd type="triangle"/>
          </a:ln>
          <a:effectLst/>
        </p:spPr>
      </p:cxnSp>
      <p:cxnSp>
        <p:nvCxnSpPr>
          <p:cNvPr id="21" name="Straight Arrow Connector 20">
            <a:extLst>
              <a:ext uri="{FF2B5EF4-FFF2-40B4-BE49-F238E27FC236}">
                <a16:creationId xmlns:a16="http://schemas.microsoft.com/office/drawing/2014/main" id="{CDFA9BF6-5C45-3948-A2E1-8081226956D9}"/>
              </a:ext>
            </a:extLst>
          </p:cNvPr>
          <p:cNvCxnSpPr>
            <a:stCxn id="11" idx="3"/>
            <a:endCxn id="10" idx="1"/>
          </p:cNvCxnSpPr>
          <p:nvPr/>
        </p:nvCxnSpPr>
        <p:spPr>
          <a:xfrm>
            <a:off x="7722313" y="400739"/>
            <a:ext cx="151817" cy="0"/>
          </a:xfrm>
          <a:prstGeom prst="straightConnector1">
            <a:avLst/>
          </a:prstGeom>
          <a:noFill/>
          <a:ln w="6350" cap="flat" cmpd="sng" algn="ctr">
            <a:solidFill>
              <a:schemeClr val="bg2"/>
            </a:solidFill>
            <a:prstDash val="solid"/>
            <a:miter lim="800000"/>
            <a:tailEnd type="triangle"/>
          </a:ln>
          <a:effectLst/>
        </p:spPr>
      </p:cxnSp>
      <p:sp>
        <p:nvSpPr>
          <p:cNvPr id="22" name="TextBox 21">
            <a:extLst>
              <a:ext uri="{FF2B5EF4-FFF2-40B4-BE49-F238E27FC236}">
                <a16:creationId xmlns:a16="http://schemas.microsoft.com/office/drawing/2014/main" id="{4946A4CA-44A0-004C-A0F5-E6FE7E5CA79D}"/>
              </a:ext>
            </a:extLst>
          </p:cNvPr>
          <p:cNvSpPr txBox="1"/>
          <p:nvPr/>
        </p:nvSpPr>
        <p:spPr>
          <a:xfrm>
            <a:off x="6188301" y="169905"/>
            <a:ext cx="692362" cy="461665"/>
          </a:xfrm>
          <a:prstGeom prst="rect">
            <a:avLst/>
          </a:prstGeom>
          <a:solidFill>
            <a:srgbClr val="FFFF00"/>
          </a:solidFill>
          <a:ln w="12700" cap="flat" cmpd="sng" algn="ctr">
            <a:solidFill>
              <a:schemeClr val="bg2"/>
            </a:solidFill>
            <a:prstDash val="solid"/>
            <a:miter lim="800000"/>
          </a:ln>
          <a:effectLst/>
        </p:spPr>
        <p:txBody>
          <a:bodyPr wrap="square" rtlCol="0">
            <a:spAutoFit/>
          </a:bodyPr>
          <a:lstStyle>
            <a:defPPr>
              <a:defRPr lang="en-US"/>
            </a:defPPr>
            <a:lvl1pPr marR="0" lvl="0" indent="0" algn="ctr" eaLnBrk="0" fontAlgn="auto" hangingPunct="0">
              <a:lnSpc>
                <a:spcPct val="100000"/>
              </a:lnSpc>
              <a:spcBef>
                <a:spcPts val="0"/>
              </a:spcBef>
              <a:spcAft>
                <a:spcPts val="0"/>
              </a:spcAft>
              <a:buClrTx/>
              <a:buSzTx/>
              <a:buFontTx/>
              <a:buNone/>
              <a:tabLst/>
              <a:defRPr kumimoji="0" sz="1200" b="0" i="0" u="none" strike="noStrike" kern="0" cap="none" spc="0" normalizeH="0" baseline="0">
                <a:ln>
                  <a:noFill/>
                </a:ln>
                <a:solidFill>
                  <a:prstClr val="black"/>
                </a:solidFill>
                <a:effectLst/>
                <a:uLnTx/>
                <a:uFillTx/>
                <a:latin typeface="Calibri" panose="020F0502020204030204"/>
              </a:defRPr>
            </a:lvl1pPr>
          </a:lstStyle>
          <a:p>
            <a:r>
              <a:rPr lang="en-US" dirty="0"/>
              <a:t>RM in Industry</a:t>
            </a:r>
          </a:p>
        </p:txBody>
      </p:sp>
      <p:pic>
        <p:nvPicPr>
          <p:cNvPr id="2" name="Picture 1"/>
          <p:cNvPicPr>
            <a:picLocks noChangeAspect="1"/>
          </p:cNvPicPr>
          <p:nvPr/>
        </p:nvPicPr>
        <p:blipFill>
          <a:blip r:embed="rId4"/>
          <a:stretch>
            <a:fillRect/>
          </a:stretch>
        </p:blipFill>
        <p:spPr>
          <a:xfrm>
            <a:off x="6268052" y="4353874"/>
            <a:ext cx="2237426" cy="2237426"/>
          </a:xfrm>
          <a:prstGeom prst="rect">
            <a:avLst/>
          </a:prstGeom>
        </p:spPr>
      </p:pic>
      <p:sp>
        <p:nvSpPr>
          <p:cNvPr id="3" name="TextBox 2"/>
          <p:cNvSpPr txBox="1"/>
          <p:nvPr/>
        </p:nvSpPr>
        <p:spPr>
          <a:xfrm>
            <a:off x="2645706" y="4400430"/>
            <a:ext cx="3593424" cy="2308324"/>
          </a:xfrm>
          <a:prstGeom prst="rect">
            <a:avLst/>
          </a:prstGeom>
          <a:noFill/>
        </p:spPr>
        <p:txBody>
          <a:bodyPr wrap="square" rtlCol="0">
            <a:spAutoFit/>
          </a:bodyPr>
          <a:lstStyle/>
          <a:p>
            <a:pPr algn="ctr"/>
            <a:r>
              <a:rPr lang="en-US" i="1" dirty="0">
                <a:latin typeface="Arial" panose="020B0604020202020204" pitchFamily="34" charset="0"/>
                <a:cs typeface="Arial" panose="020B0604020202020204" pitchFamily="34" charset="0"/>
              </a:rPr>
              <a:t>Note to Students: The Student’s Version of this PPT contains more slides and information than is presented in the lecture. It is expected that you understand this information in order to give you a base of understanding for other topics in this lecture. </a:t>
            </a:r>
          </a:p>
        </p:txBody>
      </p:sp>
    </p:spTree>
    <p:extLst>
      <p:ext uri="{BB962C8B-B14F-4D97-AF65-F5344CB8AC3E}">
        <p14:creationId xmlns:p14="http://schemas.microsoft.com/office/powerpoint/2010/main" val="192736798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ChangeArrowheads="1"/>
          </p:cNvSpPr>
          <p:nvPr/>
        </p:nvSpPr>
        <p:spPr bwMode="auto">
          <a:xfrm>
            <a:off x="455613" y="730250"/>
            <a:ext cx="8226425" cy="5483225"/>
          </a:xfrm>
          <a:prstGeom prst="rect">
            <a:avLst/>
          </a:prstGeom>
          <a:solidFill>
            <a:srgbClr val="FFFFFF"/>
          </a:solidFill>
          <a:ln w="9525">
            <a:solidFill>
              <a:srgbClr val="000000"/>
            </a:solidFill>
            <a:miter lim="800000"/>
            <a:headEnd/>
            <a:tailEnd/>
          </a:ln>
        </p:spPr>
        <p:txBody>
          <a:bodyPr/>
          <a:lstStyle>
            <a:lvl1pPr marL="609600" indent="-609600">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990600" indent="-533400">
              <a:spcBef>
                <a:spcPct val="20000"/>
              </a:spcBef>
              <a:buChar char="–"/>
              <a:defRPr sz="2800">
                <a:solidFill>
                  <a:schemeClr val="tx1"/>
                </a:solidFill>
                <a:latin typeface="Times New Roman" panose="02020603050405020304" pitchFamily="18" charset="0"/>
              </a:defRPr>
            </a:lvl2pPr>
            <a:lvl3pPr marL="1371600" indent="-457200">
              <a:spcBef>
                <a:spcPct val="20000"/>
              </a:spcBef>
              <a:buChar char="•"/>
              <a:defRPr sz="2400">
                <a:solidFill>
                  <a:schemeClr val="tx1"/>
                </a:solidFill>
                <a:latin typeface="Times New Roman" panose="02020603050405020304" pitchFamily="18" charset="0"/>
              </a:defRPr>
            </a:lvl3pPr>
            <a:lvl4pPr marL="1752600" indent="-381000">
              <a:spcBef>
                <a:spcPct val="20000"/>
              </a:spcBef>
              <a:buChar char="–"/>
              <a:defRPr sz="2000">
                <a:solidFill>
                  <a:schemeClr val="tx1"/>
                </a:solidFill>
                <a:latin typeface="Times New Roman" panose="02020603050405020304" pitchFamily="18" charset="0"/>
              </a:defRPr>
            </a:lvl4pPr>
            <a:lvl5pPr marL="2209800" indent="-381000">
              <a:spcBef>
                <a:spcPct val="20000"/>
              </a:spcBef>
              <a:buSzPct val="65000"/>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lvl="0" indent="0" eaLnBrk="0" fontAlgn="base" hangingPunct="0">
              <a:spcBef>
                <a:spcPct val="0"/>
              </a:spcBef>
              <a:spcAft>
                <a:spcPct val="0"/>
              </a:spcAft>
              <a:buClr>
                <a:srgbClr val="000000"/>
              </a:buClr>
              <a:buSzPct val="100000"/>
              <a:buNone/>
            </a:pPr>
            <a:r>
              <a:rPr lang="en-US" altLang="en-US" sz="2000" b="1" dirty="0">
                <a:solidFill>
                  <a:srgbClr val="000000"/>
                </a:solidFill>
                <a:latin typeface="Arial" panose="020B0604020202020204" pitchFamily="34" charset="0"/>
                <a:cs typeface="Arial" panose="020B0604020202020204" pitchFamily="34" charset="0"/>
              </a:rPr>
              <a:t>Latent Causes </a:t>
            </a:r>
            <a:r>
              <a:rPr lang="en-US" altLang="en-US" sz="2000" b="1" dirty="0" smtClean="0">
                <a:solidFill>
                  <a:srgbClr val="000000"/>
                </a:solidFill>
                <a:latin typeface="Arial" panose="020B0604020202020204" pitchFamily="34" charset="0"/>
                <a:cs typeface="Arial" panose="020B0604020202020204" pitchFamily="34" charset="0"/>
              </a:rPr>
              <a:t>were related to these RMEs:</a:t>
            </a:r>
            <a:endParaRPr lang="en-US" altLang="en-US" sz="2000" b="1" dirty="0">
              <a:solidFill>
                <a:srgbClr val="000000"/>
              </a:solidFill>
              <a:latin typeface="Arial" panose="020B0604020202020204" pitchFamily="34" charset="0"/>
              <a:cs typeface="Arial" panose="020B0604020202020204" pitchFamily="34" charset="0"/>
            </a:endParaRPr>
          </a:p>
          <a:p>
            <a:pPr lvl="0" eaLnBrk="0" fontAlgn="base" hangingPunct="0">
              <a:spcBef>
                <a:spcPct val="0"/>
              </a:spcBef>
              <a:spcAft>
                <a:spcPct val="0"/>
              </a:spcAft>
              <a:buClr>
                <a:srgbClr val="000000"/>
              </a:buClr>
              <a:buSzPct val="100000"/>
              <a:buFont typeface="Wingdings" panose="05000000000000000000" pitchFamily="2" charset="2"/>
              <a:buChar char="Ø"/>
            </a:pPr>
            <a:endParaRPr lang="en-US" altLang="en-US" sz="2000" dirty="0" smtClean="0">
              <a:solidFill>
                <a:srgbClr val="000000"/>
              </a:solidFill>
              <a:latin typeface="Arial" panose="020B0604020202020204" pitchFamily="34" charset="0"/>
              <a:cs typeface="Arial" panose="020B0604020202020204" pitchFamily="34" charset="0"/>
            </a:endParaRPr>
          </a:p>
          <a:p>
            <a:pPr lvl="0"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smtClean="0">
                <a:solidFill>
                  <a:srgbClr val="000000"/>
                </a:solidFill>
                <a:latin typeface="Arial" panose="020B0604020202020204" pitchFamily="34" charset="0"/>
                <a:cs typeface="Arial" panose="020B0604020202020204" pitchFamily="34" charset="0"/>
              </a:rPr>
              <a:t>Management Leadership, Commitment, and Accountability</a:t>
            </a:r>
          </a:p>
          <a:p>
            <a:pPr lvl="0" eaLnBrk="0" fontAlgn="base" hangingPunct="0">
              <a:spcBef>
                <a:spcPct val="0"/>
              </a:spcBef>
              <a:spcAft>
                <a:spcPct val="0"/>
              </a:spcAft>
              <a:buClr>
                <a:srgbClr val="000000"/>
              </a:buClr>
              <a:buSzPct val="100000"/>
              <a:buFont typeface="Wingdings" panose="05000000000000000000" pitchFamily="2" charset="2"/>
              <a:buChar char="Ø"/>
            </a:pPr>
            <a:endParaRPr lang="en-US" altLang="en-US" sz="2000" dirty="0" smtClean="0">
              <a:solidFill>
                <a:srgbClr val="000000"/>
              </a:solidFill>
              <a:latin typeface="Arial" panose="020B0604020202020204" pitchFamily="34" charset="0"/>
              <a:cs typeface="Arial" panose="020B0604020202020204" pitchFamily="34" charset="0"/>
            </a:endParaRPr>
          </a:p>
          <a:p>
            <a:pPr lvl="0"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smtClean="0">
                <a:solidFill>
                  <a:srgbClr val="000000"/>
                </a:solidFill>
                <a:latin typeface="Arial" panose="020B0604020202020204" pitchFamily="34" charset="0"/>
                <a:cs typeface="Arial" panose="020B0604020202020204" pitchFamily="34" charset="0"/>
              </a:rPr>
              <a:t>Program Evaluation and Continuous Improvement</a:t>
            </a:r>
          </a:p>
          <a:p>
            <a:pPr lvl="0" eaLnBrk="0" fontAlgn="base" hangingPunct="0">
              <a:spcBef>
                <a:spcPct val="0"/>
              </a:spcBef>
              <a:spcAft>
                <a:spcPct val="0"/>
              </a:spcAft>
              <a:buClr>
                <a:srgbClr val="000000"/>
              </a:buClr>
              <a:buSzPct val="100000"/>
              <a:buFont typeface="Wingdings" panose="05000000000000000000" pitchFamily="2" charset="2"/>
              <a:buChar char="Ø"/>
            </a:pPr>
            <a:endParaRPr lang="en-US" altLang="en-US" sz="2000" dirty="0" smtClean="0">
              <a:solidFill>
                <a:srgbClr val="000000"/>
              </a:solidFill>
              <a:latin typeface="Arial" panose="020B0604020202020204" pitchFamily="34" charset="0"/>
              <a:cs typeface="Arial" panose="020B0604020202020204" pitchFamily="34" charset="0"/>
            </a:endParaRPr>
          </a:p>
          <a:p>
            <a:pPr lvl="0"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smtClean="0">
                <a:solidFill>
                  <a:srgbClr val="000000"/>
                </a:solidFill>
                <a:latin typeface="Arial" panose="020B0604020202020204" pitchFamily="34" charset="0"/>
                <a:cs typeface="Arial" panose="020B0604020202020204" pitchFamily="34" charset="0"/>
              </a:rPr>
              <a:t>Design, Construction and Start-Up </a:t>
            </a:r>
          </a:p>
          <a:p>
            <a:pPr lvl="0" eaLnBrk="0" fontAlgn="base" hangingPunct="0">
              <a:spcBef>
                <a:spcPct val="0"/>
              </a:spcBef>
              <a:spcAft>
                <a:spcPct val="0"/>
              </a:spcAft>
              <a:buClr>
                <a:srgbClr val="000000"/>
              </a:buClr>
              <a:buSzPct val="100000"/>
              <a:buFont typeface="Wingdings" panose="05000000000000000000" pitchFamily="2" charset="2"/>
              <a:buChar char="Ø"/>
            </a:pPr>
            <a:endParaRPr lang="en-US" altLang="en-US" sz="2000" dirty="0" smtClean="0">
              <a:solidFill>
                <a:srgbClr val="000000"/>
              </a:solidFill>
              <a:latin typeface="Arial" panose="020B0604020202020204" pitchFamily="34" charset="0"/>
              <a:cs typeface="Arial" panose="020B0604020202020204" pitchFamily="34" charset="0"/>
            </a:endParaRPr>
          </a:p>
          <a:p>
            <a:pPr lvl="0"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smtClean="0">
                <a:solidFill>
                  <a:srgbClr val="000000"/>
                </a:solidFill>
                <a:latin typeface="Arial" panose="020B0604020202020204" pitchFamily="34" charset="0"/>
                <a:cs typeface="Arial" panose="020B0604020202020204" pitchFamily="34" charset="0"/>
              </a:rPr>
              <a:t>Operations and Maintenance</a:t>
            </a:r>
          </a:p>
          <a:p>
            <a:pPr lvl="0" eaLnBrk="0" fontAlgn="base" hangingPunct="0">
              <a:spcBef>
                <a:spcPct val="0"/>
              </a:spcBef>
              <a:spcAft>
                <a:spcPct val="0"/>
              </a:spcAft>
              <a:buClr>
                <a:srgbClr val="000000"/>
              </a:buClr>
              <a:buSzPct val="100000"/>
              <a:buFont typeface="Wingdings" panose="05000000000000000000" pitchFamily="2" charset="2"/>
              <a:buChar char="Ø"/>
            </a:pPr>
            <a:endParaRPr lang="en-US" altLang="en-US" sz="2000" dirty="0" smtClean="0">
              <a:solidFill>
                <a:srgbClr val="000000"/>
              </a:solidFill>
              <a:latin typeface="Arial" panose="020B0604020202020204" pitchFamily="34" charset="0"/>
              <a:cs typeface="Arial" panose="020B0604020202020204" pitchFamily="34" charset="0"/>
            </a:endParaRPr>
          </a:p>
          <a:p>
            <a:pPr lvl="0"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smtClean="0">
                <a:solidFill>
                  <a:srgbClr val="000000"/>
                </a:solidFill>
                <a:latin typeface="Arial" panose="020B0604020202020204" pitchFamily="34" charset="0"/>
                <a:cs typeface="Arial" panose="020B0604020202020204" pitchFamily="34" charset="0"/>
              </a:rPr>
              <a:t>Employee Competency and Training</a:t>
            </a:r>
          </a:p>
          <a:p>
            <a:pPr lvl="0" eaLnBrk="0" fontAlgn="base" hangingPunct="0">
              <a:spcBef>
                <a:spcPct val="0"/>
              </a:spcBef>
              <a:spcAft>
                <a:spcPct val="0"/>
              </a:spcAft>
              <a:buClr>
                <a:srgbClr val="000000"/>
              </a:buClr>
              <a:buSzPct val="100000"/>
              <a:buFont typeface="Wingdings" panose="05000000000000000000" pitchFamily="2" charset="2"/>
              <a:buChar char="Ø"/>
            </a:pPr>
            <a:endParaRPr lang="en-US" altLang="en-US" sz="2000" dirty="0">
              <a:solidFill>
                <a:srgbClr val="000000"/>
              </a:solidFill>
              <a:latin typeface="Arial" panose="020B0604020202020204" pitchFamily="34" charset="0"/>
              <a:cs typeface="Arial" panose="020B0604020202020204" pitchFamily="34" charset="0"/>
            </a:endParaRPr>
          </a:p>
          <a:p>
            <a:pPr marL="609600" marR="0" lvl="0" indent="-609600" algn="l" defTabSz="914400" rtl="0" eaLnBrk="0" fontAlgn="base" latinLnBrk="0" hangingPunct="0">
              <a:lnSpc>
                <a:spcPct val="100000"/>
              </a:lnSpc>
              <a:spcBef>
                <a:spcPct val="0"/>
              </a:spcBef>
              <a:spcAft>
                <a:spcPct val="0"/>
              </a:spcAft>
              <a:buClr>
                <a:srgbClr val="000000"/>
              </a:buClr>
              <a:buSzPct val="100000"/>
              <a:buFont typeface="Wingdings" panose="05000000000000000000" pitchFamily="2" charset="2"/>
              <a:buChar char="Ø"/>
              <a:tabLst/>
              <a:defRPr/>
            </a:pPr>
            <a:endPar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6" name="Rectangle 2"/>
          <p:cNvSpPr>
            <a:spLocks noChangeArrowheads="1"/>
          </p:cNvSpPr>
          <p:nvPr/>
        </p:nvSpPr>
        <p:spPr bwMode="auto">
          <a:xfrm>
            <a:off x="455613" y="227013"/>
            <a:ext cx="822642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lvl="0" fontAlgn="base">
              <a:spcBef>
                <a:spcPct val="0"/>
              </a:spcBef>
              <a:spcAft>
                <a:spcPct val="0"/>
              </a:spcAft>
              <a:buClrTx/>
              <a:buSzTx/>
              <a:buNone/>
            </a:pPr>
            <a:r>
              <a:rPr lang="en-US" altLang="en-US" sz="2400" b="1" i="1" dirty="0" err="1">
                <a:solidFill>
                  <a:srgbClr val="000000"/>
                </a:solidFill>
              </a:rPr>
              <a:t>Westray</a:t>
            </a:r>
            <a:r>
              <a:rPr lang="en-US" altLang="en-US" sz="2400" b="1" i="1" dirty="0">
                <a:solidFill>
                  <a:srgbClr val="000000"/>
                </a:solidFill>
              </a:rPr>
              <a:t> Mine Incident – Basic Causes:</a:t>
            </a:r>
          </a:p>
        </p:txBody>
      </p:sp>
      <p:sp>
        <p:nvSpPr>
          <p:cNvPr id="9" name="Slide Number Placeholder 1"/>
          <p:cNvSpPr txBox="1">
            <a:spLocks noGrp="1"/>
          </p:cNvSpPr>
          <p:nvPr/>
        </p:nvSpPr>
        <p:spPr bwMode="auto">
          <a:xfrm>
            <a:off x="7620000" y="6477000"/>
            <a:ext cx="914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0432A0-8F3C-4F18-BC66-19FC0E5B084E}" type="slidenum">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7" name="Rectangle 2"/>
          <p:cNvSpPr>
            <a:spLocks noChangeArrowheads="1"/>
          </p:cNvSpPr>
          <p:nvPr/>
        </p:nvSpPr>
        <p:spPr bwMode="auto">
          <a:xfrm>
            <a:off x="457200" y="6400800"/>
            <a:ext cx="4114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1" u="none" strike="noStrike" kern="1200" cap="none" spc="0" normalizeH="0" baseline="0" noProof="0" dirty="0" smtClean="0">
                <a:ln>
                  <a:noFill/>
                </a:ln>
                <a:solidFill>
                  <a:schemeClr val="bg2"/>
                </a:solidFill>
                <a:effectLst/>
                <a:uLnTx/>
                <a:uFillTx/>
                <a:latin typeface="Times New Roman" panose="02020603050405020304" pitchFamily="18" charset="0"/>
                <a:ea typeface="+mn-ea"/>
                <a:cs typeface="+mn-cs"/>
              </a:rPr>
              <a:t>Chapter 6.3: OH&amp;S In Canada</a:t>
            </a:r>
            <a:endParaRPr kumimoji="0" lang="en-US" altLang="en-US" sz="1800" b="1" i="1" u="none" strike="noStrike" kern="1200" cap="none" spc="0" normalizeH="0" baseline="0" noProof="0" dirty="0">
              <a:ln>
                <a:noFill/>
              </a:ln>
              <a:solidFill>
                <a:schemeClr val="bg2"/>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189419003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ChangeArrowheads="1"/>
          </p:cNvSpPr>
          <p:nvPr/>
        </p:nvSpPr>
        <p:spPr bwMode="auto">
          <a:xfrm>
            <a:off x="455613" y="730250"/>
            <a:ext cx="8226425" cy="5483225"/>
          </a:xfrm>
          <a:prstGeom prst="rect">
            <a:avLst/>
          </a:prstGeom>
          <a:solidFill>
            <a:srgbClr val="FFFFFF"/>
          </a:solidFill>
          <a:ln w="9525">
            <a:solidFill>
              <a:srgbClr val="000000"/>
            </a:solidFill>
            <a:miter lim="800000"/>
            <a:headEnd/>
            <a:tailEnd/>
          </a:ln>
        </p:spPr>
        <p:txBody>
          <a:bodyPr/>
          <a:lstStyle>
            <a:lvl1pPr marL="609600" indent="-609600">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990600" indent="-533400">
              <a:spcBef>
                <a:spcPct val="20000"/>
              </a:spcBef>
              <a:buChar char="–"/>
              <a:defRPr sz="2800">
                <a:solidFill>
                  <a:schemeClr val="tx1"/>
                </a:solidFill>
                <a:latin typeface="Times New Roman" panose="02020603050405020304" pitchFamily="18" charset="0"/>
              </a:defRPr>
            </a:lvl2pPr>
            <a:lvl3pPr marL="1371600" indent="-457200">
              <a:spcBef>
                <a:spcPct val="20000"/>
              </a:spcBef>
              <a:buChar char="•"/>
              <a:defRPr sz="2400">
                <a:solidFill>
                  <a:schemeClr val="tx1"/>
                </a:solidFill>
                <a:latin typeface="Times New Roman" panose="02020603050405020304" pitchFamily="18" charset="0"/>
              </a:defRPr>
            </a:lvl3pPr>
            <a:lvl4pPr marL="1752600" indent="-381000">
              <a:spcBef>
                <a:spcPct val="20000"/>
              </a:spcBef>
              <a:buChar char="–"/>
              <a:defRPr sz="2000">
                <a:solidFill>
                  <a:schemeClr val="tx1"/>
                </a:solidFill>
                <a:latin typeface="Times New Roman" panose="02020603050405020304" pitchFamily="18" charset="0"/>
              </a:defRPr>
            </a:lvl4pPr>
            <a:lvl5pPr marL="2209800" indent="-381000">
              <a:spcBef>
                <a:spcPct val="20000"/>
              </a:spcBef>
              <a:buSzPct val="65000"/>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609600" marR="0" lvl="0" indent="-609600" algn="l" defTabSz="914400" rtl="0" eaLnBrk="0" fontAlgn="base" latinLnBrk="0" hangingPunct="0">
              <a:lnSpc>
                <a:spcPct val="100000"/>
              </a:lnSpc>
              <a:spcBef>
                <a:spcPct val="0"/>
              </a:spcBef>
              <a:spcAft>
                <a:spcPct val="0"/>
              </a:spcAft>
              <a:buClr>
                <a:srgbClr val="000000"/>
              </a:buClr>
              <a:buSzPct val="100000"/>
              <a:buFont typeface="Wingdings" panose="05000000000000000000" pitchFamily="2" charset="2"/>
              <a:buChar char="Ø"/>
              <a:tabLst/>
              <a:defRPr/>
            </a:pPr>
            <a:endPar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1" name="Rounded Rectangle 20"/>
          <p:cNvSpPr/>
          <p:nvPr/>
        </p:nvSpPr>
        <p:spPr>
          <a:xfrm>
            <a:off x="548640" y="914400"/>
            <a:ext cx="4480560" cy="4297680"/>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Ø"/>
            </a:pPr>
            <a:r>
              <a:rPr lang="en-CA" sz="2000" dirty="0">
                <a:solidFill>
                  <a:schemeClr val="bg2"/>
                </a:solidFill>
                <a:latin typeface="Arial" panose="020B0604020202020204" pitchFamily="34" charset="0"/>
                <a:cs typeface="Arial" panose="020B0604020202020204" pitchFamily="34" charset="0"/>
              </a:rPr>
              <a:t>A public inquiry determined that the mine was mismanaged, miners' safety was ignored, and poor oversight by government regulators led to the </a:t>
            </a:r>
            <a:r>
              <a:rPr lang="en-CA" sz="2000" dirty="0" smtClean="0">
                <a:solidFill>
                  <a:schemeClr val="bg2"/>
                </a:solidFill>
                <a:latin typeface="Arial" panose="020B0604020202020204" pitchFamily="34" charset="0"/>
                <a:cs typeface="Arial" panose="020B0604020202020204" pitchFamily="34" charset="0"/>
              </a:rPr>
              <a:t>disaster. </a:t>
            </a:r>
            <a:endParaRPr lang="en-US" sz="2000" dirty="0">
              <a:solidFill>
                <a:schemeClr val="bg2"/>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endParaRPr lang="en-CA" sz="2000" dirty="0">
              <a:solidFill>
                <a:schemeClr val="bg2"/>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CA" sz="2000" dirty="0">
                <a:solidFill>
                  <a:schemeClr val="bg2"/>
                </a:solidFill>
                <a:latin typeface="Arial" panose="020B0604020202020204" pitchFamily="34" charset="0"/>
                <a:cs typeface="Arial" panose="020B0604020202020204" pitchFamily="34" charset="0"/>
              </a:rPr>
              <a:t>A criminal case against two mine managers went to trial but dropped by the Crown in </a:t>
            </a:r>
            <a:r>
              <a:rPr lang="en-CA" sz="2000" dirty="0" smtClean="0">
                <a:solidFill>
                  <a:schemeClr val="bg2"/>
                </a:solidFill>
                <a:latin typeface="Arial" panose="020B0604020202020204" pitchFamily="34" charset="0"/>
                <a:cs typeface="Arial" panose="020B0604020202020204" pitchFamily="34" charset="0"/>
              </a:rPr>
              <a:t>1998.</a:t>
            </a:r>
            <a:endParaRPr lang="en-CA" sz="2000" dirty="0">
              <a:solidFill>
                <a:schemeClr val="bg2"/>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endParaRPr lang="en-CA" sz="2000" dirty="0">
              <a:solidFill>
                <a:schemeClr val="bg2"/>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CA" sz="2000" dirty="0">
                <a:solidFill>
                  <a:schemeClr val="bg2"/>
                </a:solidFill>
                <a:latin typeface="Arial" panose="020B0604020202020204" pitchFamily="34" charset="0"/>
                <a:cs typeface="Arial" panose="020B0604020202020204" pitchFamily="34" charset="0"/>
              </a:rPr>
              <a:t>The mine was dismantled and permanently sealed in November </a:t>
            </a:r>
            <a:r>
              <a:rPr lang="en-CA" sz="2000" dirty="0" smtClean="0">
                <a:solidFill>
                  <a:schemeClr val="bg2"/>
                </a:solidFill>
                <a:latin typeface="Arial" panose="020B0604020202020204" pitchFamily="34" charset="0"/>
                <a:cs typeface="Arial" panose="020B0604020202020204" pitchFamily="34" charset="0"/>
              </a:rPr>
              <a:t>1998.</a:t>
            </a:r>
            <a:endParaRPr lang="en-US" sz="2000" dirty="0">
              <a:solidFill>
                <a:schemeClr val="bg2"/>
              </a:solidFill>
              <a:latin typeface="Arial" panose="020B0604020202020204" pitchFamily="34" charset="0"/>
              <a:cs typeface="Arial" panose="020B0604020202020204" pitchFamily="34" charset="0"/>
            </a:endParaRPr>
          </a:p>
        </p:txBody>
      </p:sp>
      <p:sp>
        <p:nvSpPr>
          <p:cNvPr id="35" name="Rounded Rectangle 34"/>
          <p:cNvSpPr/>
          <p:nvPr/>
        </p:nvSpPr>
        <p:spPr>
          <a:xfrm>
            <a:off x="5093970" y="3573501"/>
            <a:ext cx="3501389" cy="1242339"/>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tx1"/>
                </a:solidFill>
                <a:latin typeface="Arial" panose="020B0604020202020204" pitchFamily="34" charset="0"/>
                <a:cs typeface="Arial" panose="020B0604020202020204" pitchFamily="34" charset="0"/>
              </a:rPr>
              <a:t>Westray</a:t>
            </a:r>
            <a:r>
              <a:rPr lang="en-US" b="1" dirty="0">
                <a:solidFill>
                  <a:schemeClr val="tx1"/>
                </a:solidFill>
                <a:latin typeface="Arial" panose="020B0604020202020204" pitchFamily="34" charset="0"/>
                <a:cs typeface="Arial" panose="020B0604020202020204" pitchFamily="34" charset="0"/>
              </a:rPr>
              <a:t> Coal Mine (Nova Scotia)</a:t>
            </a:r>
          </a:p>
          <a:p>
            <a:pPr algn="ctr"/>
            <a:r>
              <a:rPr lang="en-US" b="1" dirty="0">
                <a:solidFill>
                  <a:schemeClr val="tx1"/>
                </a:solidFill>
                <a:latin typeface="Arial" panose="020B0604020202020204" pitchFamily="34" charset="0"/>
                <a:cs typeface="Arial" panose="020B0604020202020204" pitchFamily="34" charset="0"/>
              </a:rPr>
              <a:t>Source:  </a:t>
            </a:r>
            <a:r>
              <a:rPr lang="en-US" b="1" dirty="0">
                <a:solidFill>
                  <a:schemeClr val="tx1"/>
                </a:solidFill>
                <a:latin typeface="Arial" panose="020B0604020202020204" pitchFamily="34" charset="0"/>
                <a:cs typeface="Arial" panose="020B0604020202020204" pitchFamily="34" charset="0"/>
                <a:hlinkClick r:id="rId3"/>
              </a:rPr>
              <a:t>The </a:t>
            </a:r>
            <a:r>
              <a:rPr lang="en-US" b="1" dirty="0" err="1">
                <a:solidFill>
                  <a:schemeClr val="tx1"/>
                </a:solidFill>
                <a:latin typeface="Arial" panose="020B0604020202020204" pitchFamily="34" charset="0"/>
                <a:cs typeface="Arial" panose="020B0604020202020204" pitchFamily="34" charset="0"/>
                <a:hlinkClick r:id="rId3"/>
              </a:rPr>
              <a:t>Westray</a:t>
            </a:r>
            <a:r>
              <a:rPr lang="en-US" b="1" dirty="0">
                <a:solidFill>
                  <a:schemeClr val="tx1"/>
                </a:solidFill>
                <a:latin typeface="Arial" panose="020B0604020202020204" pitchFamily="34" charset="0"/>
                <a:cs typeface="Arial" panose="020B0604020202020204" pitchFamily="34" charset="0"/>
                <a:hlinkClick r:id="rId3"/>
              </a:rPr>
              <a:t> Story</a:t>
            </a:r>
            <a:endParaRPr lang="en-US" b="1" dirty="0">
              <a:solidFill>
                <a:schemeClr val="tx1"/>
              </a:solidFill>
              <a:latin typeface="Arial" panose="020B0604020202020204" pitchFamily="34" charset="0"/>
              <a:cs typeface="Arial" panose="020B0604020202020204" pitchFamily="34" charset="0"/>
            </a:endParaRPr>
          </a:p>
          <a:p>
            <a:pPr algn="ctr"/>
            <a:r>
              <a:rPr lang="en-US" b="1" dirty="0">
                <a:solidFill>
                  <a:schemeClr val="tx1"/>
                </a:solidFill>
                <a:latin typeface="Arial" panose="020B0604020202020204" pitchFamily="34" charset="0"/>
                <a:cs typeface="Arial" panose="020B0604020202020204" pitchFamily="34" charset="0"/>
              </a:rPr>
              <a:t>Image: </a:t>
            </a:r>
            <a:r>
              <a:rPr lang="en-US" b="1" dirty="0">
                <a:solidFill>
                  <a:schemeClr val="tx1"/>
                </a:solidFill>
                <a:latin typeface="Arial" panose="020B0604020202020204" pitchFamily="34" charset="0"/>
                <a:cs typeface="Arial" panose="020B0604020202020204" pitchFamily="34" charset="0"/>
                <a:hlinkClick r:id="rId4"/>
              </a:rPr>
              <a:t>Wikimedia Commons</a:t>
            </a:r>
            <a:endParaRPr lang="en-US" b="1" dirty="0">
              <a:solidFill>
                <a:schemeClr val="tx1"/>
              </a:solidFill>
              <a:latin typeface="Arial" panose="020B0604020202020204" pitchFamily="34" charset="0"/>
              <a:cs typeface="Arial" panose="020B0604020202020204" pitchFamily="34" charset="0"/>
            </a:endParaRPr>
          </a:p>
        </p:txBody>
      </p:sp>
      <p:pic>
        <p:nvPicPr>
          <p:cNvPr id="36" name="Picture 4" descr="File:Westraymem.jpg"/>
          <p:cNvPicPr>
            <a:picLocks noChangeAspect="1" noChangeArrowheads="1"/>
          </p:cNvPicPr>
          <p:nvPr/>
        </p:nvPicPr>
        <p:blipFill>
          <a:blip r:embed="rId5" cstate="print"/>
          <a:srcRect/>
          <a:stretch>
            <a:fillRect/>
          </a:stretch>
        </p:blipFill>
        <p:spPr bwMode="auto">
          <a:xfrm>
            <a:off x="5124451" y="868680"/>
            <a:ext cx="3470909" cy="2603182"/>
          </a:xfrm>
          <a:prstGeom prst="rect">
            <a:avLst/>
          </a:prstGeom>
          <a:noFill/>
          <a:ln>
            <a:solidFill>
              <a:srgbClr val="1F514B"/>
            </a:solidFill>
          </a:ln>
        </p:spPr>
      </p:pic>
      <p:sp>
        <p:nvSpPr>
          <p:cNvPr id="8" name="Rectangle 2"/>
          <p:cNvSpPr>
            <a:spLocks noChangeArrowheads="1"/>
          </p:cNvSpPr>
          <p:nvPr/>
        </p:nvSpPr>
        <p:spPr bwMode="auto">
          <a:xfrm>
            <a:off x="455613" y="227013"/>
            <a:ext cx="822642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lvl="0" fontAlgn="base">
              <a:spcBef>
                <a:spcPct val="0"/>
              </a:spcBef>
              <a:spcAft>
                <a:spcPct val="0"/>
              </a:spcAft>
              <a:buClrTx/>
              <a:buSzTx/>
              <a:buNone/>
            </a:pPr>
            <a:r>
              <a:rPr lang="en-US" altLang="en-US" sz="2400" b="1" i="1" dirty="0" err="1">
                <a:solidFill>
                  <a:srgbClr val="000000"/>
                </a:solidFill>
              </a:rPr>
              <a:t>Westray</a:t>
            </a:r>
            <a:r>
              <a:rPr lang="en-US" altLang="en-US" sz="2400" b="1" i="1" dirty="0">
                <a:solidFill>
                  <a:srgbClr val="000000"/>
                </a:solidFill>
              </a:rPr>
              <a:t> </a:t>
            </a:r>
            <a:r>
              <a:rPr lang="en-US" altLang="en-US" sz="2400" b="1" i="1" dirty="0" smtClean="0">
                <a:solidFill>
                  <a:srgbClr val="000000"/>
                </a:solidFill>
              </a:rPr>
              <a:t>Mine, A “Watershed Incident” </a:t>
            </a:r>
            <a:r>
              <a:rPr lang="en-US" altLang="en-US" sz="2400" b="1" i="1" dirty="0">
                <a:solidFill>
                  <a:srgbClr val="000000"/>
                </a:solidFill>
              </a:rPr>
              <a:t>-  </a:t>
            </a:r>
            <a:r>
              <a:rPr lang="en-US" altLang="en-US" sz="2400" b="1" i="1" dirty="0" smtClean="0">
                <a:solidFill>
                  <a:srgbClr val="000000"/>
                </a:solidFill>
              </a:rPr>
              <a:t>The Aftermath:</a:t>
            </a:r>
            <a:endParaRPr lang="en-US" altLang="en-US" sz="2400" b="1" i="1" dirty="0">
              <a:solidFill>
                <a:srgbClr val="000000"/>
              </a:solidFill>
            </a:endParaRPr>
          </a:p>
        </p:txBody>
      </p:sp>
      <p:sp>
        <p:nvSpPr>
          <p:cNvPr id="10" name="Slide Number Placeholder 1"/>
          <p:cNvSpPr txBox="1">
            <a:spLocks noGrp="1"/>
          </p:cNvSpPr>
          <p:nvPr/>
        </p:nvSpPr>
        <p:spPr bwMode="auto">
          <a:xfrm>
            <a:off x="7620000" y="6477000"/>
            <a:ext cx="914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0432A0-8F3C-4F18-BC66-19FC0E5B084E}" type="slidenum">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11" name="Rectangle 2"/>
          <p:cNvSpPr>
            <a:spLocks noChangeArrowheads="1"/>
          </p:cNvSpPr>
          <p:nvPr/>
        </p:nvSpPr>
        <p:spPr bwMode="auto">
          <a:xfrm>
            <a:off x="457200" y="6400800"/>
            <a:ext cx="4114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1" u="none" strike="noStrike" kern="1200" cap="none" spc="0" normalizeH="0" baseline="0" noProof="0" dirty="0" smtClean="0">
                <a:ln>
                  <a:noFill/>
                </a:ln>
                <a:solidFill>
                  <a:schemeClr val="bg2"/>
                </a:solidFill>
                <a:effectLst/>
                <a:uLnTx/>
                <a:uFillTx/>
                <a:latin typeface="Times New Roman" panose="02020603050405020304" pitchFamily="18" charset="0"/>
                <a:ea typeface="+mn-ea"/>
                <a:cs typeface="+mn-cs"/>
              </a:rPr>
              <a:t>Chapter 6.3: OH&amp;S In Canada</a:t>
            </a:r>
            <a:endParaRPr kumimoji="0" lang="en-US" altLang="en-US" sz="1800" b="1" i="1" u="none" strike="noStrike" kern="1200" cap="none" spc="0" normalizeH="0" baseline="0" noProof="0" dirty="0">
              <a:ln>
                <a:noFill/>
              </a:ln>
              <a:solidFill>
                <a:schemeClr val="bg2"/>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63924387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ChangeArrowheads="1"/>
          </p:cNvSpPr>
          <p:nvPr/>
        </p:nvSpPr>
        <p:spPr bwMode="auto">
          <a:xfrm>
            <a:off x="455613" y="730250"/>
            <a:ext cx="8226425" cy="5483225"/>
          </a:xfrm>
          <a:prstGeom prst="rect">
            <a:avLst/>
          </a:prstGeom>
          <a:solidFill>
            <a:srgbClr val="FFFFFF"/>
          </a:solidFill>
          <a:ln w="9525">
            <a:solidFill>
              <a:srgbClr val="000000"/>
            </a:solidFill>
            <a:miter lim="800000"/>
            <a:headEnd/>
            <a:tailEnd/>
          </a:ln>
        </p:spPr>
        <p:txBody>
          <a:bodyPr/>
          <a:lstStyle>
            <a:lvl1pPr marL="609600" indent="-609600">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990600" indent="-533400">
              <a:spcBef>
                <a:spcPct val="20000"/>
              </a:spcBef>
              <a:buChar char="–"/>
              <a:defRPr sz="2800">
                <a:solidFill>
                  <a:schemeClr val="tx1"/>
                </a:solidFill>
                <a:latin typeface="Times New Roman" panose="02020603050405020304" pitchFamily="18" charset="0"/>
              </a:defRPr>
            </a:lvl2pPr>
            <a:lvl3pPr marL="1371600" indent="-457200">
              <a:spcBef>
                <a:spcPct val="20000"/>
              </a:spcBef>
              <a:buChar char="•"/>
              <a:defRPr sz="2400">
                <a:solidFill>
                  <a:schemeClr val="tx1"/>
                </a:solidFill>
                <a:latin typeface="Times New Roman" panose="02020603050405020304" pitchFamily="18" charset="0"/>
              </a:defRPr>
            </a:lvl3pPr>
            <a:lvl4pPr marL="1752600" indent="-381000">
              <a:spcBef>
                <a:spcPct val="20000"/>
              </a:spcBef>
              <a:buChar char="–"/>
              <a:defRPr sz="2000">
                <a:solidFill>
                  <a:schemeClr val="tx1"/>
                </a:solidFill>
                <a:latin typeface="Times New Roman" panose="02020603050405020304" pitchFamily="18" charset="0"/>
              </a:defRPr>
            </a:lvl4pPr>
            <a:lvl5pPr marL="2209800" indent="-381000">
              <a:spcBef>
                <a:spcPct val="20000"/>
              </a:spcBef>
              <a:buSzPct val="65000"/>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609600" marR="0" lvl="0" indent="-609600" algn="l" defTabSz="914400" rtl="0" eaLnBrk="0" fontAlgn="base" latinLnBrk="0" hangingPunct="0">
              <a:lnSpc>
                <a:spcPct val="100000"/>
              </a:lnSpc>
              <a:spcBef>
                <a:spcPct val="0"/>
              </a:spcBef>
              <a:spcAft>
                <a:spcPct val="0"/>
              </a:spcAft>
              <a:buClr>
                <a:srgbClr val="000000"/>
              </a:buClr>
              <a:buSzPct val="100000"/>
              <a:buFont typeface="Wingdings" panose="05000000000000000000" pitchFamily="2" charset="2"/>
              <a:buChar char="Ø"/>
              <a:tabLst/>
              <a:defRPr/>
            </a:pPr>
            <a:endPar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1" name="Rounded Rectangle 20"/>
          <p:cNvSpPr/>
          <p:nvPr/>
        </p:nvSpPr>
        <p:spPr>
          <a:xfrm>
            <a:off x="548640" y="914400"/>
            <a:ext cx="4480560" cy="4297680"/>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Ø"/>
            </a:pPr>
            <a:r>
              <a:rPr lang="en-US" sz="2000" dirty="0">
                <a:solidFill>
                  <a:schemeClr val="bg2"/>
                </a:solidFill>
                <a:latin typeface="Arial" panose="020B0604020202020204" pitchFamily="34" charset="0"/>
                <a:cs typeface="Arial" panose="020B0604020202020204" pitchFamily="34" charset="0"/>
              </a:rPr>
              <a:t>Due to the failure to successfully prosecute the mine’s owners and managers, the Canadian </a:t>
            </a:r>
            <a:r>
              <a:rPr lang="en-US" sz="2000" dirty="0" err="1">
                <a:solidFill>
                  <a:schemeClr val="bg2"/>
                </a:solidFill>
                <a:latin typeface="Arial" panose="020B0604020202020204" pitchFamily="34" charset="0"/>
                <a:cs typeface="Arial" panose="020B0604020202020204" pitchFamily="34" charset="0"/>
              </a:rPr>
              <a:t>Labour</a:t>
            </a:r>
            <a:r>
              <a:rPr lang="en-US" sz="2000" dirty="0">
                <a:solidFill>
                  <a:schemeClr val="bg2"/>
                </a:solidFill>
                <a:latin typeface="Arial" panose="020B0604020202020204" pitchFamily="34" charset="0"/>
                <a:cs typeface="Arial" panose="020B0604020202020204" pitchFamily="34" charset="0"/>
              </a:rPr>
              <a:t> Congress lobbied to </a:t>
            </a:r>
            <a:r>
              <a:rPr lang="en-US" sz="2000" b="1" dirty="0">
                <a:solidFill>
                  <a:schemeClr val="bg2"/>
                </a:solidFill>
                <a:latin typeface="Arial" panose="020B0604020202020204" pitchFamily="34" charset="0"/>
                <a:cs typeface="Arial" panose="020B0604020202020204" pitchFamily="34" charset="0"/>
              </a:rPr>
              <a:t>amend the Criminal Code of Canada</a:t>
            </a:r>
            <a:r>
              <a:rPr lang="en-US" sz="2000" dirty="0">
                <a:solidFill>
                  <a:schemeClr val="bg2"/>
                </a:solidFill>
                <a:latin typeface="Arial" panose="020B0604020202020204" pitchFamily="34" charset="0"/>
                <a:cs typeface="Arial" panose="020B0604020202020204" pitchFamily="34" charset="0"/>
              </a:rPr>
              <a:t> in order to </a:t>
            </a:r>
            <a:r>
              <a:rPr lang="en-US" sz="2000" b="1" dirty="0">
                <a:solidFill>
                  <a:schemeClr val="bg2"/>
                </a:solidFill>
                <a:latin typeface="Arial" panose="020B0604020202020204" pitchFamily="34" charset="0"/>
                <a:cs typeface="Arial" panose="020B0604020202020204" pitchFamily="34" charset="0"/>
              </a:rPr>
              <a:t>hold managers criminally liable</a:t>
            </a:r>
          </a:p>
          <a:p>
            <a:pPr marL="285750" indent="-285750">
              <a:buFont typeface="Wingdings" panose="05000000000000000000" pitchFamily="2" charset="2"/>
              <a:buChar char="Ø"/>
            </a:pPr>
            <a:endParaRPr lang="en-US" sz="2000" dirty="0">
              <a:solidFill>
                <a:schemeClr val="bg2"/>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sz="2000" dirty="0">
                <a:solidFill>
                  <a:schemeClr val="bg2"/>
                </a:solidFill>
                <a:latin typeface="Arial" panose="020B0604020202020204" pitchFamily="34" charset="0"/>
                <a:cs typeface="Arial" panose="020B0604020202020204" pitchFamily="34" charset="0"/>
              </a:rPr>
              <a:t> In 2003, Bill C-45 was </a:t>
            </a:r>
            <a:r>
              <a:rPr lang="en-US" sz="2000" dirty="0" smtClean="0">
                <a:solidFill>
                  <a:schemeClr val="bg2"/>
                </a:solidFill>
                <a:latin typeface="Arial" panose="020B0604020202020204" pitchFamily="34" charset="0"/>
                <a:cs typeface="Arial" panose="020B0604020202020204" pitchFamily="34" charset="0"/>
              </a:rPr>
              <a:t>passed.</a:t>
            </a:r>
          </a:p>
          <a:p>
            <a:pPr marL="285750" indent="-285750">
              <a:buFont typeface="Wingdings" panose="05000000000000000000" pitchFamily="2" charset="2"/>
              <a:buChar char="Ø"/>
            </a:pPr>
            <a:endParaRPr lang="en-US" sz="2000" dirty="0">
              <a:solidFill>
                <a:schemeClr val="bg2"/>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sz="2000" b="1" dirty="0" smtClean="0">
                <a:solidFill>
                  <a:schemeClr val="bg2"/>
                </a:solidFill>
                <a:latin typeface="Arial" panose="020B0604020202020204" pitchFamily="34" charset="0"/>
                <a:cs typeface="Arial" panose="020B0604020202020204" pitchFamily="34" charset="0"/>
              </a:rPr>
              <a:t>Corporate culture change driven by legislation!</a:t>
            </a:r>
            <a:endParaRPr lang="en-CA" sz="2000" b="1" dirty="0">
              <a:solidFill>
                <a:schemeClr val="bg2"/>
              </a:solidFill>
              <a:latin typeface="Arial" panose="020B0604020202020204" pitchFamily="34" charset="0"/>
              <a:cs typeface="Arial" panose="020B0604020202020204" pitchFamily="34" charset="0"/>
            </a:endParaRPr>
          </a:p>
        </p:txBody>
      </p:sp>
      <p:sp>
        <p:nvSpPr>
          <p:cNvPr id="35" name="Rounded Rectangle 34"/>
          <p:cNvSpPr/>
          <p:nvPr/>
        </p:nvSpPr>
        <p:spPr>
          <a:xfrm>
            <a:off x="5093970" y="3573501"/>
            <a:ext cx="3501389" cy="1242339"/>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tx1"/>
                </a:solidFill>
                <a:latin typeface="Arial" panose="020B0604020202020204" pitchFamily="34" charset="0"/>
                <a:cs typeface="Arial" panose="020B0604020202020204" pitchFamily="34" charset="0"/>
              </a:rPr>
              <a:t>Westray</a:t>
            </a:r>
            <a:r>
              <a:rPr lang="en-US" b="1" dirty="0">
                <a:solidFill>
                  <a:schemeClr val="tx1"/>
                </a:solidFill>
                <a:latin typeface="Arial" panose="020B0604020202020204" pitchFamily="34" charset="0"/>
                <a:cs typeface="Arial" panose="020B0604020202020204" pitchFamily="34" charset="0"/>
              </a:rPr>
              <a:t> Coal Mine (Nova Scotia)</a:t>
            </a:r>
          </a:p>
          <a:p>
            <a:pPr algn="ctr"/>
            <a:r>
              <a:rPr lang="en-US" b="1" dirty="0">
                <a:solidFill>
                  <a:schemeClr val="tx1"/>
                </a:solidFill>
                <a:latin typeface="Arial" panose="020B0604020202020204" pitchFamily="34" charset="0"/>
                <a:cs typeface="Arial" panose="020B0604020202020204" pitchFamily="34" charset="0"/>
              </a:rPr>
              <a:t>Source:  </a:t>
            </a:r>
            <a:r>
              <a:rPr lang="en-US" b="1" dirty="0">
                <a:solidFill>
                  <a:schemeClr val="tx1"/>
                </a:solidFill>
                <a:latin typeface="Arial" panose="020B0604020202020204" pitchFamily="34" charset="0"/>
                <a:cs typeface="Arial" panose="020B0604020202020204" pitchFamily="34" charset="0"/>
                <a:hlinkClick r:id="rId3"/>
              </a:rPr>
              <a:t>The </a:t>
            </a:r>
            <a:r>
              <a:rPr lang="en-US" b="1" dirty="0" err="1">
                <a:solidFill>
                  <a:schemeClr val="tx1"/>
                </a:solidFill>
                <a:latin typeface="Arial" panose="020B0604020202020204" pitchFamily="34" charset="0"/>
                <a:cs typeface="Arial" panose="020B0604020202020204" pitchFamily="34" charset="0"/>
                <a:hlinkClick r:id="rId3"/>
              </a:rPr>
              <a:t>Westray</a:t>
            </a:r>
            <a:r>
              <a:rPr lang="en-US" b="1" dirty="0">
                <a:solidFill>
                  <a:schemeClr val="tx1"/>
                </a:solidFill>
                <a:latin typeface="Arial" panose="020B0604020202020204" pitchFamily="34" charset="0"/>
                <a:cs typeface="Arial" panose="020B0604020202020204" pitchFamily="34" charset="0"/>
                <a:hlinkClick r:id="rId3"/>
              </a:rPr>
              <a:t> Story</a:t>
            </a:r>
            <a:endParaRPr lang="en-US" b="1" dirty="0">
              <a:solidFill>
                <a:schemeClr val="tx1"/>
              </a:solidFill>
              <a:latin typeface="Arial" panose="020B0604020202020204" pitchFamily="34" charset="0"/>
              <a:cs typeface="Arial" panose="020B0604020202020204" pitchFamily="34" charset="0"/>
            </a:endParaRPr>
          </a:p>
          <a:p>
            <a:pPr algn="ctr"/>
            <a:r>
              <a:rPr lang="en-US" b="1" dirty="0">
                <a:solidFill>
                  <a:schemeClr val="tx1"/>
                </a:solidFill>
                <a:latin typeface="Arial" panose="020B0604020202020204" pitchFamily="34" charset="0"/>
                <a:cs typeface="Arial" panose="020B0604020202020204" pitchFamily="34" charset="0"/>
              </a:rPr>
              <a:t>Image: </a:t>
            </a:r>
            <a:r>
              <a:rPr lang="en-US" b="1" dirty="0">
                <a:solidFill>
                  <a:schemeClr val="tx1"/>
                </a:solidFill>
                <a:latin typeface="Arial" panose="020B0604020202020204" pitchFamily="34" charset="0"/>
                <a:cs typeface="Arial" panose="020B0604020202020204" pitchFamily="34" charset="0"/>
                <a:hlinkClick r:id="rId4"/>
              </a:rPr>
              <a:t>Wikimedia Commons</a:t>
            </a:r>
            <a:endParaRPr lang="en-US" b="1" dirty="0">
              <a:solidFill>
                <a:schemeClr val="tx1"/>
              </a:solidFill>
              <a:latin typeface="Arial" panose="020B0604020202020204" pitchFamily="34" charset="0"/>
              <a:cs typeface="Arial" panose="020B0604020202020204" pitchFamily="34" charset="0"/>
            </a:endParaRPr>
          </a:p>
        </p:txBody>
      </p:sp>
      <p:pic>
        <p:nvPicPr>
          <p:cNvPr id="36" name="Picture 4" descr="File:Westraymem.jpg"/>
          <p:cNvPicPr>
            <a:picLocks noChangeAspect="1" noChangeArrowheads="1"/>
          </p:cNvPicPr>
          <p:nvPr/>
        </p:nvPicPr>
        <p:blipFill>
          <a:blip r:embed="rId5" cstate="print"/>
          <a:srcRect/>
          <a:stretch>
            <a:fillRect/>
          </a:stretch>
        </p:blipFill>
        <p:spPr bwMode="auto">
          <a:xfrm>
            <a:off x="5124451" y="868680"/>
            <a:ext cx="3470909" cy="2603182"/>
          </a:xfrm>
          <a:prstGeom prst="rect">
            <a:avLst/>
          </a:prstGeom>
          <a:noFill/>
          <a:ln>
            <a:solidFill>
              <a:srgbClr val="1F514B"/>
            </a:solidFill>
          </a:ln>
        </p:spPr>
      </p:pic>
      <p:sp>
        <p:nvSpPr>
          <p:cNvPr id="8" name="Rectangle 2"/>
          <p:cNvSpPr>
            <a:spLocks noChangeArrowheads="1"/>
          </p:cNvSpPr>
          <p:nvPr/>
        </p:nvSpPr>
        <p:spPr bwMode="auto">
          <a:xfrm>
            <a:off x="455613" y="227013"/>
            <a:ext cx="822642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lvl="0" fontAlgn="base">
              <a:spcBef>
                <a:spcPct val="0"/>
              </a:spcBef>
              <a:spcAft>
                <a:spcPct val="0"/>
              </a:spcAft>
              <a:buClrTx/>
              <a:buSzTx/>
              <a:buNone/>
            </a:pPr>
            <a:r>
              <a:rPr lang="en-US" altLang="en-US" sz="2400" b="1" i="1" dirty="0" err="1">
                <a:solidFill>
                  <a:srgbClr val="000000"/>
                </a:solidFill>
              </a:rPr>
              <a:t>Westray</a:t>
            </a:r>
            <a:r>
              <a:rPr lang="en-US" altLang="en-US" sz="2400" b="1" i="1" dirty="0">
                <a:solidFill>
                  <a:srgbClr val="000000"/>
                </a:solidFill>
              </a:rPr>
              <a:t> </a:t>
            </a:r>
            <a:r>
              <a:rPr lang="en-US" altLang="en-US" sz="2400" b="1" i="1" dirty="0" smtClean="0">
                <a:solidFill>
                  <a:srgbClr val="000000"/>
                </a:solidFill>
              </a:rPr>
              <a:t>Mine, A “Watershed Incident” </a:t>
            </a:r>
            <a:r>
              <a:rPr lang="en-US" altLang="en-US" sz="2400" b="1" i="1" dirty="0">
                <a:solidFill>
                  <a:srgbClr val="000000"/>
                </a:solidFill>
              </a:rPr>
              <a:t>-  </a:t>
            </a:r>
            <a:r>
              <a:rPr lang="en-US" altLang="en-US" sz="2400" b="1" i="1" dirty="0" smtClean="0">
                <a:solidFill>
                  <a:srgbClr val="000000"/>
                </a:solidFill>
              </a:rPr>
              <a:t>The Aftermath:</a:t>
            </a:r>
            <a:endParaRPr lang="en-US" altLang="en-US" sz="2400" b="1" i="1" dirty="0">
              <a:solidFill>
                <a:srgbClr val="000000"/>
              </a:solidFill>
            </a:endParaRPr>
          </a:p>
        </p:txBody>
      </p:sp>
      <p:sp>
        <p:nvSpPr>
          <p:cNvPr id="10" name="Slide Number Placeholder 1"/>
          <p:cNvSpPr txBox="1">
            <a:spLocks noGrp="1"/>
          </p:cNvSpPr>
          <p:nvPr/>
        </p:nvSpPr>
        <p:spPr bwMode="auto">
          <a:xfrm>
            <a:off x="7620000" y="6477000"/>
            <a:ext cx="914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0432A0-8F3C-4F18-BC66-19FC0E5B084E}" type="slidenum">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11" name="Rectangle 2"/>
          <p:cNvSpPr>
            <a:spLocks noChangeArrowheads="1"/>
          </p:cNvSpPr>
          <p:nvPr/>
        </p:nvSpPr>
        <p:spPr bwMode="auto">
          <a:xfrm>
            <a:off x="457200" y="6400800"/>
            <a:ext cx="4114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1" u="none" strike="noStrike" kern="1200" cap="none" spc="0" normalizeH="0" baseline="0" noProof="0" dirty="0" smtClean="0">
                <a:ln>
                  <a:noFill/>
                </a:ln>
                <a:solidFill>
                  <a:schemeClr val="bg2"/>
                </a:solidFill>
                <a:effectLst/>
                <a:uLnTx/>
                <a:uFillTx/>
                <a:latin typeface="Times New Roman" panose="02020603050405020304" pitchFamily="18" charset="0"/>
                <a:ea typeface="+mn-ea"/>
                <a:cs typeface="+mn-cs"/>
              </a:rPr>
              <a:t>Chapter 6.3: OH&amp;S In Canada</a:t>
            </a:r>
            <a:endParaRPr kumimoji="0" lang="en-US" altLang="en-US" sz="1800" b="1" i="1" u="none" strike="noStrike" kern="1200" cap="none" spc="0" normalizeH="0" baseline="0" noProof="0" dirty="0">
              <a:ln>
                <a:noFill/>
              </a:ln>
              <a:solidFill>
                <a:schemeClr val="bg2"/>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353873372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ChangeArrowheads="1"/>
          </p:cNvSpPr>
          <p:nvPr/>
        </p:nvSpPr>
        <p:spPr bwMode="auto">
          <a:xfrm>
            <a:off x="455613" y="730250"/>
            <a:ext cx="8229600" cy="5483225"/>
          </a:xfrm>
          <a:prstGeom prst="rect">
            <a:avLst/>
          </a:prstGeom>
          <a:solidFill>
            <a:srgbClr val="FFFFFF"/>
          </a:solidFill>
          <a:ln w="9525">
            <a:solidFill>
              <a:srgbClr val="000000"/>
            </a:solidFill>
            <a:miter lim="800000"/>
            <a:headEnd/>
            <a:tailEnd/>
          </a:ln>
        </p:spPr>
        <p:txBody>
          <a:bodyPr/>
          <a:lstStyle>
            <a:lvl1pPr marL="609600" indent="-609600">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990600" indent="-533400">
              <a:spcBef>
                <a:spcPct val="20000"/>
              </a:spcBef>
              <a:buChar char="–"/>
              <a:defRPr sz="2800">
                <a:solidFill>
                  <a:schemeClr val="tx1"/>
                </a:solidFill>
                <a:latin typeface="Times New Roman" panose="02020603050405020304" pitchFamily="18" charset="0"/>
              </a:defRPr>
            </a:lvl2pPr>
            <a:lvl3pPr marL="1371600" indent="-457200">
              <a:spcBef>
                <a:spcPct val="20000"/>
              </a:spcBef>
              <a:buChar char="•"/>
              <a:defRPr sz="2400">
                <a:solidFill>
                  <a:schemeClr val="tx1"/>
                </a:solidFill>
                <a:latin typeface="Times New Roman" panose="02020603050405020304" pitchFamily="18" charset="0"/>
              </a:defRPr>
            </a:lvl3pPr>
            <a:lvl4pPr marL="1752600" indent="-381000">
              <a:spcBef>
                <a:spcPct val="20000"/>
              </a:spcBef>
              <a:buChar char="–"/>
              <a:defRPr sz="2000">
                <a:solidFill>
                  <a:schemeClr val="tx1"/>
                </a:solidFill>
                <a:latin typeface="Times New Roman" panose="02020603050405020304" pitchFamily="18" charset="0"/>
              </a:defRPr>
            </a:lvl4pPr>
            <a:lvl5pPr marL="2209800" indent="-381000">
              <a:spcBef>
                <a:spcPct val="20000"/>
              </a:spcBef>
              <a:buSzPct val="65000"/>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Clr>
                <a:srgbClr val="000000"/>
              </a:buClr>
              <a:buSzPct val="100000"/>
              <a:buFont typeface="Wingdings" panose="05000000000000000000" pitchFamily="2" charset="2"/>
              <a:buChar char="Ø"/>
              <a:defRPr/>
            </a:pPr>
            <a:r>
              <a:rPr lang="en-US" altLang="en-US" sz="1800" dirty="0" smtClean="0">
                <a:solidFill>
                  <a:srgbClr val="000000"/>
                </a:solidFill>
                <a:latin typeface="Arial" panose="020B0604020202020204" pitchFamily="34" charset="0"/>
                <a:cs typeface="Arial" panose="020B0604020202020204" pitchFamily="34" charset="0"/>
              </a:rPr>
              <a:t>While drilling, Sam </a:t>
            </a:r>
            <a:r>
              <a:rPr lang="en-US" altLang="en-US" sz="1800" dirty="0">
                <a:solidFill>
                  <a:srgbClr val="000000"/>
                </a:solidFill>
                <a:latin typeface="Arial" panose="020B0604020202020204" pitchFamily="34" charset="0"/>
                <a:cs typeface="Arial" panose="020B0604020202020204" pitchFamily="34" charset="0"/>
              </a:rPr>
              <a:t>Fitzpatrick was killed by a falling boulder on a Peter Kiewit Sons worksite on </a:t>
            </a:r>
            <a:r>
              <a:rPr lang="en-US" altLang="en-US" sz="1800" dirty="0" smtClean="0">
                <a:solidFill>
                  <a:srgbClr val="000000"/>
                </a:solidFill>
                <a:latin typeface="Arial" panose="020B0604020202020204" pitchFamily="34" charset="0"/>
                <a:cs typeface="Arial" panose="020B0604020202020204" pitchFamily="34" charset="0"/>
              </a:rPr>
              <a:t>Feb. </a:t>
            </a:r>
            <a:r>
              <a:rPr lang="en-US" altLang="en-US" sz="1800" dirty="0">
                <a:solidFill>
                  <a:srgbClr val="000000"/>
                </a:solidFill>
                <a:latin typeface="Arial" panose="020B0604020202020204" pitchFamily="34" charset="0"/>
                <a:cs typeface="Arial" panose="020B0604020202020204" pitchFamily="34" charset="0"/>
              </a:rPr>
              <a:t>22, 2009</a:t>
            </a:r>
          </a:p>
          <a:p>
            <a:pPr lvl="0" eaLnBrk="0" fontAlgn="base" hangingPunct="0">
              <a:spcBef>
                <a:spcPct val="0"/>
              </a:spcBef>
              <a:spcAft>
                <a:spcPct val="0"/>
              </a:spcAft>
              <a:buClr>
                <a:srgbClr val="000000"/>
              </a:buClr>
              <a:buSzPct val="100000"/>
              <a:buFont typeface="Wingdings" panose="05000000000000000000" pitchFamily="2" charset="2"/>
              <a:buChar char="Ø"/>
              <a:defRPr/>
            </a:pPr>
            <a:endParaRPr lang="en-US" altLang="en-US" sz="1800" dirty="0" smtClean="0">
              <a:solidFill>
                <a:srgbClr val="000000"/>
              </a:solidFill>
              <a:latin typeface="Arial" panose="020B0604020202020204" pitchFamily="34" charset="0"/>
              <a:cs typeface="Arial" panose="020B0604020202020204" pitchFamily="34" charset="0"/>
            </a:endParaRPr>
          </a:p>
          <a:p>
            <a:pPr eaLnBrk="0" fontAlgn="base" hangingPunct="0">
              <a:spcBef>
                <a:spcPct val="0"/>
              </a:spcBef>
              <a:spcAft>
                <a:spcPct val="0"/>
              </a:spcAft>
              <a:buClr>
                <a:srgbClr val="000000"/>
              </a:buClr>
              <a:buSzPct val="100000"/>
              <a:buFont typeface="Wingdings" panose="05000000000000000000" pitchFamily="2" charset="2"/>
              <a:buChar char="Ø"/>
              <a:defRPr/>
            </a:pPr>
            <a:r>
              <a:rPr lang="en-CA" altLang="en-US" sz="1800" dirty="0">
                <a:solidFill>
                  <a:srgbClr val="000000"/>
                </a:solidFill>
                <a:latin typeface="Arial" panose="020B0604020202020204" pitchFamily="34" charset="0"/>
                <a:cs typeface="Arial" panose="020B0604020202020204" pitchFamily="34" charset="0"/>
              </a:rPr>
              <a:t>Excavator equipment was </a:t>
            </a:r>
            <a:r>
              <a:rPr lang="en-CA" altLang="en-US" sz="1800" dirty="0" smtClean="0">
                <a:solidFill>
                  <a:srgbClr val="000000"/>
                </a:solidFill>
                <a:latin typeface="Arial" panose="020B0604020202020204" pitchFamily="34" charset="0"/>
                <a:cs typeface="Arial" panose="020B0604020202020204" pitchFamily="34" charset="0"/>
              </a:rPr>
              <a:t>allowed </a:t>
            </a:r>
            <a:r>
              <a:rPr lang="en-CA" altLang="en-US" sz="1800" dirty="0">
                <a:solidFill>
                  <a:srgbClr val="000000"/>
                </a:solidFill>
                <a:latin typeface="Arial" panose="020B0604020202020204" pitchFamily="34" charset="0"/>
                <a:cs typeface="Arial" panose="020B0604020202020204" pitchFamily="34" charset="0"/>
              </a:rPr>
              <a:t>to keep working </a:t>
            </a:r>
            <a:r>
              <a:rPr lang="en-CA" altLang="en-US" sz="1800" dirty="0" smtClean="0">
                <a:solidFill>
                  <a:srgbClr val="000000"/>
                </a:solidFill>
                <a:latin typeface="Arial" panose="020B0604020202020204" pitchFamily="34" charset="0"/>
                <a:cs typeface="Arial" panose="020B0604020202020204" pitchFamily="34" charset="0"/>
              </a:rPr>
              <a:t>above </a:t>
            </a:r>
            <a:r>
              <a:rPr lang="en-CA" altLang="en-US" sz="1800" dirty="0">
                <a:solidFill>
                  <a:srgbClr val="000000"/>
                </a:solidFill>
                <a:latin typeface="Arial" panose="020B0604020202020204" pitchFamily="34" charset="0"/>
                <a:cs typeface="Arial" panose="020B0604020202020204" pitchFamily="34" charset="0"/>
              </a:rPr>
              <a:t>Fitzpatrick, even </a:t>
            </a:r>
            <a:r>
              <a:rPr lang="en-CA" altLang="en-US" sz="1800" dirty="0" smtClean="0">
                <a:solidFill>
                  <a:srgbClr val="000000"/>
                </a:solidFill>
                <a:latin typeface="Arial" panose="020B0604020202020204" pitchFamily="34" charset="0"/>
                <a:cs typeface="Arial" panose="020B0604020202020204" pitchFamily="34" charset="0"/>
              </a:rPr>
              <a:t>though </a:t>
            </a:r>
            <a:r>
              <a:rPr lang="en-CA" altLang="en-US" sz="1800" dirty="0">
                <a:solidFill>
                  <a:srgbClr val="000000"/>
                </a:solidFill>
                <a:latin typeface="Arial" panose="020B0604020202020204" pitchFamily="34" charset="0"/>
                <a:cs typeface="Arial" panose="020B0604020202020204" pitchFamily="34" charset="0"/>
              </a:rPr>
              <a:t>a boulder had </a:t>
            </a:r>
            <a:r>
              <a:rPr lang="en-CA" altLang="en-US" sz="1800" dirty="0" smtClean="0">
                <a:solidFill>
                  <a:srgbClr val="000000"/>
                </a:solidFill>
                <a:latin typeface="Arial" panose="020B0604020202020204" pitchFamily="34" charset="0"/>
                <a:cs typeface="Arial" panose="020B0604020202020204" pitchFamily="34" charset="0"/>
              </a:rPr>
              <a:t>fallen </a:t>
            </a:r>
            <a:r>
              <a:rPr lang="en-CA" altLang="en-US" sz="1800" dirty="0">
                <a:solidFill>
                  <a:srgbClr val="000000"/>
                </a:solidFill>
                <a:latin typeface="Arial" panose="020B0604020202020204" pitchFamily="34" charset="0"/>
                <a:cs typeface="Arial" panose="020B0604020202020204" pitchFamily="34" charset="0"/>
              </a:rPr>
              <a:t>the day before, </a:t>
            </a:r>
            <a:r>
              <a:rPr lang="en-CA" altLang="en-US" sz="1800" dirty="0" smtClean="0">
                <a:solidFill>
                  <a:srgbClr val="000000"/>
                </a:solidFill>
                <a:latin typeface="Arial" panose="020B0604020202020204" pitchFamily="34" charset="0"/>
                <a:cs typeface="Arial" panose="020B0604020202020204" pitchFamily="34" charset="0"/>
              </a:rPr>
              <a:t>damaging </a:t>
            </a:r>
            <a:r>
              <a:rPr lang="en-CA" altLang="en-US" sz="1800" dirty="0">
                <a:solidFill>
                  <a:srgbClr val="000000"/>
                </a:solidFill>
                <a:latin typeface="Arial" panose="020B0604020202020204" pitchFamily="34" charset="0"/>
                <a:cs typeface="Arial" panose="020B0604020202020204" pitchFamily="34" charset="0"/>
              </a:rPr>
              <a:t>equipment &amp; </a:t>
            </a:r>
            <a:br>
              <a:rPr lang="en-CA" altLang="en-US" sz="1800" dirty="0">
                <a:solidFill>
                  <a:srgbClr val="000000"/>
                </a:solidFill>
                <a:latin typeface="Arial" panose="020B0604020202020204" pitchFamily="34" charset="0"/>
                <a:cs typeface="Arial" panose="020B0604020202020204" pitchFamily="34" charset="0"/>
              </a:rPr>
            </a:br>
            <a:r>
              <a:rPr lang="en-CA" altLang="en-US" sz="1800" dirty="0">
                <a:solidFill>
                  <a:srgbClr val="000000"/>
                </a:solidFill>
                <a:latin typeface="Arial" panose="020B0604020202020204" pitchFamily="34" charset="0"/>
                <a:cs typeface="Arial" panose="020B0604020202020204" pitchFamily="34" charset="0"/>
              </a:rPr>
              <a:t>ignoring a new safety plan.</a:t>
            </a:r>
          </a:p>
          <a:p>
            <a:pPr lvl="0" eaLnBrk="0" fontAlgn="base" hangingPunct="0">
              <a:spcBef>
                <a:spcPct val="0"/>
              </a:spcBef>
              <a:spcAft>
                <a:spcPct val="0"/>
              </a:spcAft>
              <a:buClr>
                <a:srgbClr val="000000"/>
              </a:buClr>
              <a:buSzPct val="100000"/>
              <a:buFont typeface="Wingdings" panose="05000000000000000000" pitchFamily="2" charset="2"/>
              <a:buChar char="Ø"/>
              <a:defRPr/>
            </a:pPr>
            <a:endParaRPr lang="en-US" altLang="en-US" sz="1800" u="sng" dirty="0" smtClean="0">
              <a:solidFill>
                <a:srgbClr val="000000"/>
              </a:solidFill>
              <a:latin typeface="Arial" panose="020B0604020202020204" pitchFamily="34" charset="0"/>
              <a:cs typeface="Arial" panose="020B0604020202020204" pitchFamily="34" charset="0"/>
            </a:endParaRPr>
          </a:p>
          <a:p>
            <a:pPr lvl="0" eaLnBrk="0" fontAlgn="base" hangingPunct="0">
              <a:spcBef>
                <a:spcPct val="0"/>
              </a:spcBef>
              <a:spcAft>
                <a:spcPct val="0"/>
              </a:spcAft>
              <a:buClr>
                <a:srgbClr val="000000"/>
              </a:buClr>
              <a:buSzPct val="100000"/>
              <a:buFont typeface="Wingdings" panose="05000000000000000000" pitchFamily="2" charset="2"/>
              <a:buChar char="Ø"/>
              <a:defRPr/>
            </a:pPr>
            <a:r>
              <a:rPr lang="en-US" altLang="en-US" sz="1800" u="sng" dirty="0" smtClean="0">
                <a:solidFill>
                  <a:srgbClr val="000000"/>
                </a:solidFill>
                <a:latin typeface="Arial" panose="020B0604020202020204" pitchFamily="34" charset="0"/>
                <a:cs typeface="Arial" panose="020B0604020202020204" pitchFamily="34" charset="0"/>
              </a:rPr>
              <a:t>Criminal </a:t>
            </a:r>
            <a:r>
              <a:rPr lang="en-US" altLang="en-US" sz="1800" u="sng" dirty="0">
                <a:solidFill>
                  <a:srgbClr val="000000"/>
                </a:solidFill>
                <a:latin typeface="Arial" panose="020B0604020202020204" pitchFamily="34" charset="0"/>
                <a:cs typeface="Arial" panose="020B0604020202020204" pitchFamily="34" charset="0"/>
              </a:rPr>
              <a:t>negligence </a:t>
            </a:r>
            <a:r>
              <a:rPr lang="en-US" altLang="en-US" sz="1800" u="sng" dirty="0" smtClean="0">
                <a:solidFill>
                  <a:srgbClr val="000000"/>
                </a:solidFill>
                <a:latin typeface="Arial" panose="020B0604020202020204" pitchFamily="34" charset="0"/>
                <a:cs typeface="Arial" panose="020B0604020202020204" pitchFamily="34" charset="0"/>
              </a:rPr>
              <a:t/>
            </a:r>
            <a:br>
              <a:rPr lang="en-US" altLang="en-US" sz="1800" u="sng" dirty="0" smtClean="0">
                <a:solidFill>
                  <a:srgbClr val="000000"/>
                </a:solidFill>
                <a:latin typeface="Arial" panose="020B0604020202020204" pitchFamily="34" charset="0"/>
                <a:cs typeface="Arial" panose="020B0604020202020204" pitchFamily="34" charset="0"/>
              </a:rPr>
            </a:br>
            <a:r>
              <a:rPr lang="en-US" altLang="en-US" sz="1800" u="sng" dirty="0" smtClean="0">
                <a:solidFill>
                  <a:srgbClr val="000000"/>
                </a:solidFill>
                <a:latin typeface="Arial" panose="020B0604020202020204" pitchFamily="34" charset="0"/>
                <a:cs typeface="Arial" panose="020B0604020202020204" pitchFamily="34" charset="0"/>
              </a:rPr>
              <a:t>charges </a:t>
            </a:r>
            <a:r>
              <a:rPr lang="en-US" altLang="en-US" sz="1800" u="sng" dirty="0">
                <a:solidFill>
                  <a:srgbClr val="000000"/>
                </a:solidFill>
                <a:latin typeface="Arial" panose="020B0604020202020204" pitchFamily="34" charset="0"/>
                <a:cs typeface="Arial" panose="020B0604020202020204" pitchFamily="34" charset="0"/>
              </a:rPr>
              <a:t>have been filed</a:t>
            </a:r>
            <a:r>
              <a:rPr lang="en-US" altLang="en-US" sz="1800" dirty="0">
                <a:solidFill>
                  <a:srgbClr val="000000"/>
                </a:solidFill>
                <a:latin typeface="Arial" panose="020B0604020202020204" pitchFamily="34" charset="0"/>
                <a:cs typeface="Arial" panose="020B0604020202020204" pitchFamily="34" charset="0"/>
              </a:rPr>
              <a:t> </a:t>
            </a:r>
            <a:r>
              <a:rPr lang="en-US" altLang="en-US" sz="1800" dirty="0" smtClean="0">
                <a:solidFill>
                  <a:srgbClr val="000000"/>
                </a:solidFill>
                <a:latin typeface="Arial" panose="020B0604020202020204" pitchFamily="34" charset="0"/>
                <a:cs typeface="Arial" panose="020B0604020202020204" pitchFamily="34" charset="0"/>
              </a:rPr>
              <a:t/>
            </a:r>
            <a:br>
              <a:rPr lang="en-US" altLang="en-US" sz="1800" dirty="0" smtClean="0">
                <a:solidFill>
                  <a:srgbClr val="000000"/>
                </a:solidFill>
                <a:latin typeface="Arial" panose="020B0604020202020204" pitchFamily="34" charset="0"/>
                <a:cs typeface="Arial" panose="020B0604020202020204" pitchFamily="34" charset="0"/>
              </a:rPr>
            </a:br>
            <a:r>
              <a:rPr lang="en-US" altLang="en-US" sz="1800" dirty="0" smtClean="0">
                <a:solidFill>
                  <a:srgbClr val="000000"/>
                </a:solidFill>
                <a:latin typeface="Arial" panose="020B0604020202020204" pitchFamily="34" charset="0"/>
                <a:cs typeface="Arial" panose="020B0604020202020204" pitchFamily="34" charset="0"/>
              </a:rPr>
              <a:t>in </a:t>
            </a:r>
            <a:r>
              <a:rPr lang="en-US" altLang="en-US" sz="1800" dirty="0">
                <a:solidFill>
                  <a:srgbClr val="000000"/>
                </a:solidFill>
                <a:latin typeface="Arial" panose="020B0604020202020204" pitchFamily="34" charset="0"/>
                <a:cs typeface="Arial" panose="020B0604020202020204" pitchFamily="34" charset="0"/>
              </a:rPr>
              <a:t>the 2009 death of Sam </a:t>
            </a:r>
            <a:r>
              <a:rPr lang="en-US" altLang="en-US" sz="1800" dirty="0" smtClean="0">
                <a:solidFill>
                  <a:srgbClr val="000000"/>
                </a:solidFill>
                <a:latin typeface="Arial" panose="020B0604020202020204" pitchFamily="34" charset="0"/>
                <a:cs typeface="Arial" panose="020B0604020202020204" pitchFamily="34" charset="0"/>
              </a:rPr>
              <a:t/>
            </a:r>
            <a:br>
              <a:rPr lang="en-US" altLang="en-US" sz="1800" dirty="0" smtClean="0">
                <a:solidFill>
                  <a:srgbClr val="000000"/>
                </a:solidFill>
                <a:latin typeface="Arial" panose="020B0604020202020204" pitchFamily="34" charset="0"/>
                <a:cs typeface="Arial" panose="020B0604020202020204" pitchFamily="34" charset="0"/>
              </a:rPr>
            </a:br>
            <a:r>
              <a:rPr lang="en-US" altLang="en-US" sz="1800" dirty="0" smtClean="0">
                <a:solidFill>
                  <a:srgbClr val="000000"/>
                </a:solidFill>
                <a:latin typeface="Arial" panose="020B0604020202020204" pitchFamily="34" charset="0"/>
                <a:cs typeface="Arial" panose="020B0604020202020204" pitchFamily="34" charset="0"/>
              </a:rPr>
              <a:t>Fitzpatrick </a:t>
            </a:r>
            <a:r>
              <a:rPr lang="en-US" altLang="en-US" sz="1800" dirty="0">
                <a:solidFill>
                  <a:srgbClr val="000000"/>
                </a:solidFill>
                <a:latin typeface="Arial" panose="020B0604020202020204" pitchFamily="34" charset="0"/>
                <a:cs typeface="Arial" panose="020B0604020202020204" pitchFamily="34" charset="0"/>
              </a:rPr>
              <a:t>on a </a:t>
            </a:r>
            <a:r>
              <a:rPr lang="en-US" altLang="en-US" sz="1800" dirty="0" smtClean="0">
                <a:solidFill>
                  <a:srgbClr val="000000"/>
                </a:solidFill>
                <a:latin typeface="Arial" panose="020B0604020202020204" pitchFamily="34" charset="0"/>
                <a:cs typeface="Arial" panose="020B0604020202020204" pitchFamily="34" charset="0"/>
              </a:rPr>
              <a:t>B.C. </a:t>
            </a:r>
            <a:br>
              <a:rPr lang="en-US" altLang="en-US" sz="1800" dirty="0" smtClean="0">
                <a:solidFill>
                  <a:srgbClr val="000000"/>
                </a:solidFill>
                <a:latin typeface="Arial" panose="020B0604020202020204" pitchFamily="34" charset="0"/>
                <a:cs typeface="Arial" panose="020B0604020202020204" pitchFamily="34" charset="0"/>
              </a:rPr>
            </a:br>
            <a:r>
              <a:rPr lang="en-US" altLang="en-US" sz="1800" dirty="0" smtClean="0">
                <a:solidFill>
                  <a:srgbClr val="000000"/>
                </a:solidFill>
                <a:latin typeface="Arial" panose="020B0604020202020204" pitchFamily="34" charset="0"/>
                <a:cs typeface="Arial" panose="020B0604020202020204" pitchFamily="34" charset="0"/>
              </a:rPr>
              <a:t>worksite</a:t>
            </a:r>
            <a:r>
              <a:rPr lang="en-US" altLang="en-US" sz="1800" dirty="0">
                <a:solidFill>
                  <a:srgbClr val="000000"/>
                </a:solidFill>
                <a:latin typeface="Arial" panose="020B0604020202020204" pitchFamily="34" charset="0"/>
                <a:cs typeface="Arial" panose="020B0604020202020204" pitchFamily="34" charset="0"/>
              </a:rPr>
              <a:t>, </a:t>
            </a:r>
            <a:r>
              <a:rPr lang="en-US" altLang="en-US" sz="1800" u="sng" dirty="0">
                <a:solidFill>
                  <a:srgbClr val="000000"/>
                </a:solidFill>
                <a:latin typeface="Arial" panose="020B0604020202020204" pitchFamily="34" charset="0"/>
                <a:cs typeface="Arial" panose="020B0604020202020204" pitchFamily="34" charset="0"/>
              </a:rPr>
              <a:t>charges that </a:t>
            </a:r>
            <a:r>
              <a:rPr lang="en-US" altLang="en-US" sz="1800" u="sng" dirty="0" smtClean="0">
                <a:solidFill>
                  <a:srgbClr val="000000"/>
                </a:solidFill>
                <a:latin typeface="Arial" panose="020B0604020202020204" pitchFamily="34" charset="0"/>
                <a:cs typeface="Arial" panose="020B0604020202020204" pitchFamily="34" charset="0"/>
              </a:rPr>
              <a:t/>
            </a:r>
            <a:br>
              <a:rPr lang="en-US" altLang="en-US" sz="1800" u="sng" dirty="0" smtClean="0">
                <a:solidFill>
                  <a:srgbClr val="000000"/>
                </a:solidFill>
                <a:latin typeface="Arial" panose="020B0604020202020204" pitchFamily="34" charset="0"/>
                <a:cs typeface="Arial" panose="020B0604020202020204" pitchFamily="34" charset="0"/>
              </a:rPr>
            </a:br>
            <a:r>
              <a:rPr lang="en-US" altLang="en-US" sz="1800" u="sng" dirty="0" smtClean="0">
                <a:solidFill>
                  <a:srgbClr val="000000"/>
                </a:solidFill>
                <a:latin typeface="Arial" panose="020B0604020202020204" pitchFamily="34" charset="0"/>
                <a:cs typeface="Arial" panose="020B0604020202020204" pitchFamily="34" charset="0"/>
              </a:rPr>
              <a:t>are </a:t>
            </a:r>
            <a:r>
              <a:rPr lang="en-US" altLang="en-US" sz="1800" u="sng" dirty="0">
                <a:solidFill>
                  <a:srgbClr val="000000"/>
                </a:solidFill>
                <a:latin typeface="Arial" panose="020B0604020202020204" pitchFamily="34" charset="0"/>
                <a:cs typeface="Arial" panose="020B0604020202020204" pitchFamily="34" charset="0"/>
              </a:rPr>
              <a:t>unprecedented in </a:t>
            </a:r>
            <a:r>
              <a:rPr lang="en-US" altLang="en-US" sz="1800" u="sng" dirty="0" smtClean="0">
                <a:solidFill>
                  <a:srgbClr val="000000"/>
                </a:solidFill>
                <a:latin typeface="Arial" panose="020B0604020202020204" pitchFamily="34" charset="0"/>
                <a:cs typeface="Arial" panose="020B0604020202020204" pitchFamily="34" charset="0"/>
              </a:rPr>
              <a:t/>
            </a:r>
            <a:br>
              <a:rPr lang="en-US" altLang="en-US" sz="1800" u="sng" dirty="0" smtClean="0">
                <a:solidFill>
                  <a:srgbClr val="000000"/>
                </a:solidFill>
                <a:latin typeface="Arial" panose="020B0604020202020204" pitchFamily="34" charset="0"/>
                <a:cs typeface="Arial" panose="020B0604020202020204" pitchFamily="34" charset="0"/>
              </a:rPr>
            </a:br>
            <a:r>
              <a:rPr lang="en-US" altLang="en-US" sz="1800" u="sng" dirty="0" smtClean="0">
                <a:solidFill>
                  <a:srgbClr val="000000"/>
                </a:solidFill>
                <a:latin typeface="Arial" panose="020B0604020202020204" pitchFamily="34" charset="0"/>
                <a:cs typeface="Arial" panose="020B0604020202020204" pitchFamily="34" charset="0"/>
              </a:rPr>
              <a:t>Canada</a:t>
            </a:r>
            <a:r>
              <a:rPr lang="en-US" altLang="en-US" sz="1800" dirty="0" smtClean="0">
                <a:solidFill>
                  <a:srgbClr val="000000"/>
                </a:solidFill>
                <a:latin typeface="Arial" panose="020B0604020202020204" pitchFamily="34" charset="0"/>
                <a:cs typeface="Arial" panose="020B0604020202020204" pitchFamily="34" charset="0"/>
              </a:rPr>
              <a:t> </a:t>
            </a:r>
            <a:r>
              <a:rPr lang="en-US" altLang="en-US" sz="1800" dirty="0">
                <a:solidFill>
                  <a:srgbClr val="000000"/>
                </a:solidFill>
                <a:latin typeface="Arial" panose="020B0604020202020204" pitchFamily="34" charset="0"/>
                <a:cs typeface="Arial" panose="020B0604020202020204" pitchFamily="34" charset="0"/>
              </a:rPr>
              <a:t>for a major </a:t>
            </a:r>
            <a:r>
              <a:rPr lang="en-US" altLang="en-US" sz="1800" dirty="0" smtClean="0">
                <a:solidFill>
                  <a:srgbClr val="000000"/>
                </a:solidFill>
                <a:latin typeface="Arial" panose="020B0604020202020204" pitchFamily="34" charset="0"/>
                <a:cs typeface="Arial" panose="020B0604020202020204" pitchFamily="34" charset="0"/>
              </a:rPr>
              <a:t/>
            </a:r>
            <a:br>
              <a:rPr lang="en-US" altLang="en-US" sz="1800" dirty="0" smtClean="0">
                <a:solidFill>
                  <a:srgbClr val="000000"/>
                </a:solidFill>
                <a:latin typeface="Arial" panose="020B0604020202020204" pitchFamily="34" charset="0"/>
                <a:cs typeface="Arial" panose="020B0604020202020204" pitchFamily="34" charset="0"/>
              </a:rPr>
            </a:br>
            <a:r>
              <a:rPr lang="en-US" altLang="en-US" sz="1800" dirty="0" smtClean="0">
                <a:solidFill>
                  <a:srgbClr val="000000"/>
                </a:solidFill>
                <a:latin typeface="Arial" panose="020B0604020202020204" pitchFamily="34" charset="0"/>
                <a:cs typeface="Arial" panose="020B0604020202020204" pitchFamily="34" charset="0"/>
              </a:rPr>
              <a:t>multinational corporation.</a:t>
            </a:r>
          </a:p>
          <a:p>
            <a:pPr lvl="0" eaLnBrk="0" fontAlgn="base" hangingPunct="0">
              <a:spcBef>
                <a:spcPct val="0"/>
              </a:spcBef>
              <a:spcAft>
                <a:spcPct val="0"/>
              </a:spcAft>
              <a:buClr>
                <a:srgbClr val="000000"/>
              </a:buClr>
              <a:buSzPct val="100000"/>
              <a:buFont typeface="Wingdings" panose="05000000000000000000" pitchFamily="2" charset="2"/>
              <a:buChar char="Ø"/>
              <a:defRPr/>
            </a:pPr>
            <a:endParaRPr lang="en-US" altLang="en-US" sz="1800" dirty="0" smtClean="0">
              <a:solidFill>
                <a:srgbClr val="000000"/>
              </a:solidFill>
              <a:latin typeface="Arial" panose="020B0604020202020204" pitchFamily="34" charset="0"/>
              <a:cs typeface="Arial" panose="020B0604020202020204" pitchFamily="34" charset="0"/>
            </a:endParaRPr>
          </a:p>
          <a:p>
            <a:pPr eaLnBrk="0" fontAlgn="base" hangingPunct="0">
              <a:spcBef>
                <a:spcPct val="0"/>
              </a:spcBef>
              <a:spcAft>
                <a:spcPct val="0"/>
              </a:spcAft>
              <a:buClr>
                <a:srgbClr val="000000"/>
              </a:buClr>
              <a:buSzPct val="100000"/>
              <a:buFont typeface="Wingdings" panose="05000000000000000000" pitchFamily="2" charset="2"/>
              <a:buChar char="Ø"/>
              <a:defRPr/>
            </a:pPr>
            <a:r>
              <a:rPr lang="en-US" altLang="en-US" sz="1800" dirty="0">
                <a:solidFill>
                  <a:srgbClr val="000000"/>
                </a:solidFill>
                <a:latin typeface="Arial" panose="020B0604020202020204" pitchFamily="34" charset="0"/>
                <a:cs typeface="Arial" panose="020B0604020202020204" pitchFamily="34" charset="0"/>
              </a:rPr>
              <a:t>The law “has teeth</a:t>
            </a:r>
            <a:r>
              <a:rPr lang="en-US" altLang="en-US" sz="1800" dirty="0" smtClean="0">
                <a:solidFill>
                  <a:srgbClr val="000000"/>
                </a:solidFill>
                <a:latin typeface="Arial" panose="020B0604020202020204" pitchFamily="34" charset="0"/>
                <a:cs typeface="Arial" panose="020B0604020202020204" pitchFamily="34" charset="0"/>
              </a:rPr>
              <a:t>”!</a:t>
            </a:r>
            <a:endParaRPr lang="en-US" altLang="en-US" sz="1800" dirty="0">
              <a:solidFill>
                <a:srgbClr val="000000"/>
              </a:solidFill>
              <a:latin typeface="Arial" panose="020B0604020202020204" pitchFamily="34" charset="0"/>
              <a:cs typeface="Arial" panose="020B0604020202020204" pitchFamily="34" charset="0"/>
            </a:endParaRPr>
          </a:p>
          <a:p>
            <a:pPr marL="0" lvl="0" indent="0" eaLnBrk="0" fontAlgn="base" hangingPunct="0">
              <a:spcBef>
                <a:spcPct val="0"/>
              </a:spcBef>
              <a:spcAft>
                <a:spcPct val="0"/>
              </a:spcAft>
              <a:buClr>
                <a:srgbClr val="000000"/>
              </a:buClr>
              <a:buSzPct val="100000"/>
              <a:buNone/>
              <a:defRPr/>
            </a:pPr>
            <a:endParaRPr lang="en-US" sz="1100" dirty="0" smtClean="0">
              <a:latin typeface="Arial" panose="020B0604020202020204" pitchFamily="34" charset="0"/>
              <a:cs typeface="Arial" panose="020B0604020202020204" pitchFamily="34" charset="0"/>
              <a:hlinkClick r:id="rId3"/>
            </a:endParaRPr>
          </a:p>
          <a:p>
            <a:pPr marL="0" lvl="0" indent="0" eaLnBrk="0" fontAlgn="base" hangingPunct="0">
              <a:spcBef>
                <a:spcPct val="0"/>
              </a:spcBef>
              <a:spcAft>
                <a:spcPct val="0"/>
              </a:spcAft>
              <a:buClr>
                <a:srgbClr val="000000"/>
              </a:buClr>
              <a:buSzPct val="100000"/>
              <a:buNone/>
              <a:defRPr/>
            </a:pPr>
            <a:endParaRPr lang="en-US" sz="1100" dirty="0">
              <a:latin typeface="Arial" panose="020B0604020202020204" pitchFamily="34" charset="0"/>
              <a:cs typeface="Arial" panose="020B0604020202020204" pitchFamily="34" charset="0"/>
              <a:hlinkClick r:id="rId3"/>
            </a:endParaRPr>
          </a:p>
          <a:p>
            <a:pPr marL="0" lvl="0" indent="0" eaLnBrk="0" fontAlgn="base" hangingPunct="0">
              <a:spcBef>
                <a:spcPct val="0"/>
              </a:spcBef>
              <a:spcAft>
                <a:spcPct val="0"/>
              </a:spcAft>
              <a:buClr>
                <a:srgbClr val="000000"/>
              </a:buClr>
              <a:buSzPct val="100000"/>
              <a:buNone/>
              <a:defRPr/>
            </a:pPr>
            <a:r>
              <a:rPr lang="en-US" sz="1100" dirty="0" smtClean="0">
                <a:latin typeface="Arial" panose="020B0604020202020204" pitchFamily="34" charset="0"/>
                <a:cs typeface="Arial" panose="020B0604020202020204" pitchFamily="34" charset="0"/>
                <a:hlinkClick r:id="rId3"/>
              </a:rPr>
              <a:t>https</a:t>
            </a:r>
            <a:r>
              <a:rPr lang="en-US" sz="1100" dirty="0">
                <a:latin typeface="Arial" panose="020B0604020202020204" pitchFamily="34" charset="0"/>
                <a:cs typeface="Arial" panose="020B0604020202020204" pitchFamily="34" charset="0"/>
                <a:hlinkClick r:id="rId3"/>
              </a:rPr>
              <a:t>://</a:t>
            </a:r>
            <a:r>
              <a:rPr lang="en-US" sz="1100" dirty="0" smtClean="0">
                <a:latin typeface="Arial" panose="020B0604020202020204" pitchFamily="34" charset="0"/>
                <a:cs typeface="Arial" panose="020B0604020202020204" pitchFamily="34" charset="0"/>
                <a:hlinkClick r:id="rId3"/>
              </a:rPr>
              <a:t>www.cbc.ca/news/canada/british-columbia/sam-fitzpatrick-workplace-death-criminal-negligence-charges-1.5157579</a:t>
            </a:r>
            <a:endParaRPr lang="en-US" sz="1100" dirty="0" smtClean="0">
              <a:latin typeface="Arial" panose="020B0604020202020204" pitchFamily="34" charset="0"/>
              <a:cs typeface="Arial" panose="020B0604020202020204" pitchFamily="34" charset="0"/>
            </a:endParaRPr>
          </a:p>
          <a:p>
            <a:pPr lvl="0" eaLnBrk="0" fontAlgn="base" hangingPunct="0">
              <a:spcBef>
                <a:spcPct val="0"/>
              </a:spcBef>
              <a:spcAft>
                <a:spcPct val="0"/>
              </a:spcAft>
              <a:buClr>
                <a:srgbClr val="000000"/>
              </a:buClr>
              <a:buSzPct val="100000"/>
              <a:buFont typeface="Wingdings" panose="05000000000000000000" pitchFamily="2" charset="2"/>
              <a:buChar char="Ø"/>
              <a:defRPr/>
            </a:pPr>
            <a:endParaRPr lang="en-US" altLang="en-US" sz="2000" dirty="0">
              <a:solidFill>
                <a:srgbClr val="000000"/>
              </a:solidFill>
              <a:latin typeface="Arial" panose="020B0604020202020204" pitchFamily="34" charset="0"/>
              <a:cs typeface="Arial" panose="020B0604020202020204" pitchFamily="34" charset="0"/>
            </a:endParaRPr>
          </a:p>
          <a:p>
            <a:pPr marL="609600" marR="0" lvl="0" indent="-609600" algn="l" defTabSz="914400" rtl="0" eaLnBrk="0" fontAlgn="base" latinLnBrk="0" hangingPunct="0">
              <a:lnSpc>
                <a:spcPct val="100000"/>
              </a:lnSpc>
              <a:spcBef>
                <a:spcPct val="0"/>
              </a:spcBef>
              <a:spcAft>
                <a:spcPct val="0"/>
              </a:spcAft>
              <a:buClr>
                <a:srgbClr val="000000"/>
              </a:buClr>
              <a:buSzPct val="100000"/>
              <a:buFont typeface="Wingdings" panose="05000000000000000000" pitchFamily="2" charset="2"/>
              <a:buChar char="Ø"/>
              <a:tabLst/>
              <a:defRPr/>
            </a:pPr>
            <a:endPar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8" name="Rectangle 2"/>
          <p:cNvSpPr>
            <a:spLocks noChangeArrowheads="1"/>
          </p:cNvSpPr>
          <p:nvPr/>
        </p:nvSpPr>
        <p:spPr bwMode="auto">
          <a:xfrm>
            <a:off x="455613" y="182880"/>
            <a:ext cx="8226425" cy="5486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lvl="0" fontAlgn="base">
              <a:spcBef>
                <a:spcPct val="0"/>
              </a:spcBef>
              <a:spcAft>
                <a:spcPct val="0"/>
              </a:spcAft>
              <a:buClrTx/>
              <a:buSzTx/>
              <a:buNone/>
            </a:pPr>
            <a:r>
              <a:rPr lang="en-US" altLang="en-US" sz="2400" b="1" i="1" dirty="0">
                <a:solidFill>
                  <a:srgbClr val="000000"/>
                </a:solidFill>
              </a:rPr>
              <a:t>Worker </a:t>
            </a:r>
            <a:r>
              <a:rPr lang="en-US" altLang="en-US" sz="2400" b="1" i="1" dirty="0" smtClean="0">
                <a:solidFill>
                  <a:srgbClr val="000000"/>
                </a:solidFill>
              </a:rPr>
              <a:t>Fatality: Peter </a:t>
            </a:r>
            <a:r>
              <a:rPr lang="en-US" altLang="en-US" sz="2400" b="1" i="1" dirty="0">
                <a:solidFill>
                  <a:srgbClr val="000000"/>
                </a:solidFill>
              </a:rPr>
              <a:t>Kiewit Sons </a:t>
            </a:r>
            <a:r>
              <a:rPr lang="en-US" altLang="en-US" sz="2400" b="1" i="1" dirty="0" smtClean="0">
                <a:solidFill>
                  <a:srgbClr val="000000"/>
                </a:solidFill>
              </a:rPr>
              <a:t>Worksite 22 Feb 2009</a:t>
            </a:r>
            <a:endParaRPr lang="en-US" altLang="en-US" sz="2400" b="1" i="1" dirty="0">
              <a:solidFill>
                <a:srgbClr val="000000"/>
              </a:solidFill>
            </a:endParaRPr>
          </a:p>
        </p:txBody>
      </p:sp>
      <p:sp>
        <p:nvSpPr>
          <p:cNvPr id="10" name="Slide Number Placeholder 1"/>
          <p:cNvSpPr txBox="1">
            <a:spLocks noGrp="1"/>
          </p:cNvSpPr>
          <p:nvPr/>
        </p:nvSpPr>
        <p:spPr bwMode="auto">
          <a:xfrm>
            <a:off x="7620000" y="6477000"/>
            <a:ext cx="914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0432A0-8F3C-4F18-BC66-19FC0E5B084E}" type="slidenum">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pic>
        <p:nvPicPr>
          <p:cNvPr id="11" name="Picture 10"/>
          <p:cNvPicPr>
            <a:picLocks noChangeAspect="1"/>
          </p:cNvPicPr>
          <p:nvPr/>
        </p:nvPicPr>
        <p:blipFill>
          <a:blip r:embed="rId4"/>
          <a:stretch>
            <a:fillRect/>
          </a:stretch>
        </p:blipFill>
        <p:spPr>
          <a:xfrm>
            <a:off x="3901816" y="2463263"/>
            <a:ext cx="4741312" cy="3182114"/>
          </a:xfrm>
          <a:prstGeom prst="rect">
            <a:avLst/>
          </a:prstGeom>
        </p:spPr>
      </p:pic>
      <p:sp>
        <p:nvSpPr>
          <p:cNvPr id="12" name="Rectangle 2"/>
          <p:cNvSpPr>
            <a:spLocks noChangeArrowheads="1"/>
          </p:cNvSpPr>
          <p:nvPr/>
        </p:nvSpPr>
        <p:spPr bwMode="auto">
          <a:xfrm>
            <a:off x="457200" y="6400800"/>
            <a:ext cx="4114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1" u="none" strike="noStrike" kern="1200" cap="none" spc="0" normalizeH="0" baseline="0" noProof="0" dirty="0" smtClean="0">
                <a:ln>
                  <a:noFill/>
                </a:ln>
                <a:solidFill>
                  <a:schemeClr val="bg2"/>
                </a:solidFill>
                <a:effectLst/>
                <a:uLnTx/>
                <a:uFillTx/>
                <a:latin typeface="Times New Roman" panose="02020603050405020304" pitchFamily="18" charset="0"/>
                <a:ea typeface="+mn-ea"/>
                <a:cs typeface="+mn-cs"/>
              </a:rPr>
              <a:t>Chapter 6.3: OH&amp;S In Canada</a:t>
            </a:r>
            <a:endParaRPr kumimoji="0" lang="en-US" altLang="en-US" sz="1800" b="1" i="1" u="none" strike="noStrike" kern="1200" cap="none" spc="0" normalizeH="0" baseline="0" noProof="0" dirty="0">
              <a:ln>
                <a:noFill/>
              </a:ln>
              <a:solidFill>
                <a:schemeClr val="bg2"/>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90848734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ChangeArrowheads="1"/>
          </p:cNvSpPr>
          <p:nvPr/>
        </p:nvSpPr>
        <p:spPr bwMode="auto">
          <a:xfrm>
            <a:off x="455613" y="730250"/>
            <a:ext cx="8229600" cy="5670550"/>
          </a:xfrm>
          <a:prstGeom prst="rect">
            <a:avLst/>
          </a:prstGeom>
          <a:solidFill>
            <a:srgbClr val="FFFFFF"/>
          </a:solidFill>
          <a:ln w="9525">
            <a:solidFill>
              <a:srgbClr val="000000"/>
            </a:solidFill>
            <a:miter lim="800000"/>
            <a:headEnd/>
            <a:tailEnd/>
          </a:ln>
        </p:spPr>
        <p:txBody>
          <a:bodyPr/>
          <a:lstStyle>
            <a:lvl1pPr marL="609600" indent="-609600">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990600" indent="-533400">
              <a:spcBef>
                <a:spcPct val="20000"/>
              </a:spcBef>
              <a:buChar char="–"/>
              <a:defRPr sz="2800">
                <a:solidFill>
                  <a:schemeClr val="tx1"/>
                </a:solidFill>
                <a:latin typeface="Times New Roman" panose="02020603050405020304" pitchFamily="18" charset="0"/>
              </a:defRPr>
            </a:lvl2pPr>
            <a:lvl3pPr marL="1371600" indent="-457200">
              <a:spcBef>
                <a:spcPct val="20000"/>
              </a:spcBef>
              <a:buChar char="•"/>
              <a:defRPr sz="2400">
                <a:solidFill>
                  <a:schemeClr val="tx1"/>
                </a:solidFill>
                <a:latin typeface="Times New Roman" panose="02020603050405020304" pitchFamily="18" charset="0"/>
              </a:defRPr>
            </a:lvl3pPr>
            <a:lvl4pPr marL="1752600" indent="-381000">
              <a:spcBef>
                <a:spcPct val="20000"/>
              </a:spcBef>
              <a:buChar char="–"/>
              <a:defRPr sz="2000">
                <a:solidFill>
                  <a:schemeClr val="tx1"/>
                </a:solidFill>
                <a:latin typeface="Times New Roman" panose="02020603050405020304" pitchFamily="18" charset="0"/>
              </a:defRPr>
            </a:lvl4pPr>
            <a:lvl5pPr marL="2209800" indent="-381000">
              <a:spcBef>
                <a:spcPct val="20000"/>
              </a:spcBef>
              <a:buSzPct val="65000"/>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lvl="0" eaLnBrk="0" fontAlgn="base" hangingPunct="0">
              <a:spcBef>
                <a:spcPct val="0"/>
              </a:spcBef>
              <a:spcAft>
                <a:spcPct val="0"/>
              </a:spcAft>
              <a:buClr>
                <a:srgbClr val="000000"/>
              </a:buClr>
              <a:buSzPct val="100000"/>
              <a:buFont typeface="Wingdings" panose="05000000000000000000" pitchFamily="2" charset="2"/>
              <a:buChar char="Ø"/>
              <a:defRPr/>
            </a:pPr>
            <a:r>
              <a:rPr lang="en-US" altLang="en-US" sz="2000" dirty="0" smtClean="0">
                <a:solidFill>
                  <a:srgbClr val="000000"/>
                </a:solidFill>
                <a:latin typeface="Arial" panose="020B0604020202020204" pitchFamily="34" charset="0"/>
                <a:cs typeface="Arial" panose="020B0604020202020204" pitchFamily="34" charset="0"/>
              </a:rPr>
              <a:t>Steven </a:t>
            </a:r>
            <a:r>
              <a:rPr lang="en-US" altLang="en-US" sz="2000" dirty="0" err="1" smtClean="0">
                <a:solidFill>
                  <a:srgbClr val="000000"/>
                </a:solidFill>
                <a:latin typeface="Arial" panose="020B0604020202020204" pitchFamily="34" charset="0"/>
                <a:cs typeface="Arial" panose="020B0604020202020204" pitchFamily="34" charset="0"/>
              </a:rPr>
              <a:t>Bittle</a:t>
            </a:r>
            <a:r>
              <a:rPr lang="en-US" altLang="en-US" sz="2000" dirty="0" smtClean="0">
                <a:solidFill>
                  <a:srgbClr val="000000"/>
                </a:solidFill>
                <a:latin typeface="Arial" panose="020B0604020202020204" pitchFamily="34" charset="0"/>
                <a:cs typeface="Arial" panose="020B0604020202020204" pitchFamily="34" charset="0"/>
              </a:rPr>
              <a:t>, associate professor of </a:t>
            </a:r>
            <a:br>
              <a:rPr lang="en-US" altLang="en-US" sz="2000" dirty="0" smtClean="0">
                <a:solidFill>
                  <a:srgbClr val="000000"/>
                </a:solidFill>
                <a:latin typeface="Arial" panose="020B0604020202020204" pitchFamily="34" charset="0"/>
                <a:cs typeface="Arial" panose="020B0604020202020204" pitchFamily="34" charset="0"/>
              </a:rPr>
            </a:br>
            <a:r>
              <a:rPr lang="en-US" altLang="en-US" sz="2000" dirty="0" smtClean="0">
                <a:solidFill>
                  <a:srgbClr val="000000"/>
                </a:solidFill>
                <a:latin typeface="Arial" panose="020B0604020202020204" pitchFamily="34" charset="0"/>
                <a:cs typeface="Arial" panose="020B0604020202020204" pitchFamily="34" charset="0"/>
              </a:rPr>
              <a:t>criminology, UOttawa, described this as the </a:t>
            </a:r>
            <a:br>
              <a:rPr lang="en-US" altLang="en-US" sz="2000" dirty="0" smtClean="0">
                <a:solidFill>
                  <a:srgbClr val="000000"/>
                </a:solidFill>
                <a:latin typeface="Arial" panose="020B0604020202020204" pitchFamily="34" charset="0"/>
                <a:cs typeface="Arial" panose="020B0604020202020204" pitchFamily="34" charset="0"/>
              </a:rPr>
            </a:br>
            <a:r>
              <a:rPr lang="en-US" altLang="en-US" sz="2000" u="sng" dirty="0" smtClean="0">
                <a:solidFill>
                  <a:srgbClr val="000000"/>
                </a:solidFill>
                <a:latin typeface="Arial" panose="020B0604020202020204" pitchFamily="34" charset="0"/>
                <a:cs typeface="Arial" panose="020B0604020202020204" pitchFamily="34" charset="0"/>
              </a:rPr>
              <a:t>most significant application of workplace </a:t>
            </a:r>
            <a:br>
              <a:rPr lang="en-US" altLang="en-US" sz="2000" u="sng" dirty="0" smtClean="0">
                <a:solidFill>
                  <a:srgbClr val="000000"/>
                </a:solidFill>
                <a:latin typeface="Arial" panose="020B0604020202020204" pitchFamily="34" charset="0"/>
                <a:cs typeface="Arial" panose="020B0604020202020204" pitchFamily="34" charset="0"/>
              </a:rPr>
            </a:br>
            <a:r>
              <a:rPr lang="en-US" altLang="en-US" sz="2000" u="sng" dirty="0" smtClean="0">
                <a:solidFill>
                  <a:srgbClr val="000000"/>
                </a:solidFill>
                <a:latin typeface="Arial" panose="020B0604020202020204" pitchFamily="34" charset="0"/>
                <a:cs typeface="Arial" panose="020B0604020202020204" pitchFamily="34" charset="0"/>
              </a:rPr>
              <a:t>safety law</a:t>
            </a:r>
            <a:r>
              <a:rPr lang="en-US" altLang="en-US" sz="2000" dirty="0" smtClean="0">
                <a:solidFill>
                  <a:srgbClr val="000000"/>
                </a:solidFill>
                <a:latin typeface="Arial" panose="020B0604020202020204" pitchFamily="34" charset="0"/>
                <a:cs typeface="Arial" panose="020B0604020202020204" pitchFamily="34" charset="0"/>
              </a:rPr>
              <a:t> and the so-called </a:t>
            </a:r>
            <a:r>
              <a:rPr lang="en-US" altLang="en-US" sz="2000" dirty="0" err="1" smtClean="0">
                <a:solidFill>
                  <a:srgbClr val="000000"/>
                </a:solidFill>
                <a:latin typeface="Arial" panose="020B0604020202020204" pitchFamily="34" charset="0"/>
                <a:cs typeface="Arial" panose="020B0604020202020204" pitchFamily="34" charset="0"/>
              </a:rPr>
              <a:t>Westray</a:t>
            </a:r>
            <a:r>
              <a:rPr lang="en-US" altLang="en-US" sz="2000" dirty="0" smtClean="0">
                <a:solidFill>
                  <a:srgbClr val="000000"/>
                </a:solidFill>
                <a:latin typeface="Arial" panose="020B0604020202020204" pitchFamily="34" charset="0"/>
                <a:cs typeface="Arial" panose="020B0604020202020204" pitchFamily="34" charset="0"/>
              </a:rPr>
              <a:t> law.</a:t>
            </a:r>
          </a:p>
          <a:p>
            <a:pPr lvl="0" eaLnBrk="0" fontAlgn="base" hangingPunct="0">
              <a:spcBef>
                <a:spcPct val="0"/>
              </a:spcBef>
              <a:spcAft>
                <a:spcPct val="0"/>
              </a:spcAft>
              <a:buClr>
                <a:srgbClr val="000000"/>
              </a:buClr>
              <a:buSzPct val="100000"/>
              <a:buFont typeface="Wingdings" panose="05000000000000000000" pitchFamily="2" charset="2"/>
              <a:buChar char="Ø"/>
              <a:defRPr/>
            </a:pPr>
            <a:endParaRPr lang="en-US" altLang="en-US" sz="2000" dirty="0" smtClean="0">
              <a:solidFill>
                <a:srgbClr val="000000"/>
              </a:solidFill>
              <a:latin typeface="Arial" panose="020B0604020202020204" pitchFamily="34" charset="0"/>
              <a:cs typeface="Arial" panose="020B0604020202020204" pitchFamily="34" charset="0"/>
            </a:endParaRPr>
          </a:p>
          <a:p>
            <a:pPr lvl="1" eaLnBrk="0" fontAlgn="base" hangingPunct="0">
              <a:spcBef>
                <a:spcPct val="0"/>
              </a:spcBef>
              <a:spcAft>
                <a:spcPct val="0"/>
              </a:spcAft>
              <a:buClr>
                <a:srgbClr val="000000"/>
              </a:buClr>
              <a:buSzPct val="100000"/>
              <a:buFont typeface="Wingdings" panose="05000000000000000000" pitchFamily="2" charset="2"/>
              <a:buChar char="Ø"/>
              <a:defRPr/>
            </a:pPr>
            <a:r>
              <a:rPr lang="en-US" altLang="en-US" sz="1800" dirty="0">
                <a:solidFill>
                  <a:srgbClr val="000000"/>
                </a:solidFill>
                <a:latin typeface="Arial" panose="020B0604020202020204" pitchFamily="34" charset="0"/>
                <a:cs typeface="Arial" panose="020B0604020202020204" pitchFamily="34" charset="0"/>
              </a:rPr>
              <a:t>The law</a:t>
            </a:r>
            <a:r>
              <a:rPr lang="en-US" altLang="en-US" sz="1800" dirty="0" smtClean="0">
                <a:solidFill>
                  <a:srgbClr val="000000"/>
                </a:solidFill>
                <a:latin typeface="Arial" panose="020B0604020202020204" pitchFamily="34" charset="0"/>
                <a:cs typeface="Arial" panose="020B0604020202020204" pitchFamily="34" charset="0"/>
              </a:rPr>
              <a:t>, </a:t>
            </a:r>
            <a:r>
              <a:rPr lang="en-US" altLang="en-US" sz="1800" dirty="0">
                <a:solidFill>
                  <a:srgbClr val="000000"/>
                </a:solidFill>
                <a:latin typeface="Arial" panose="020B0604020202020204" pitchFamily="34" charset="0"/>
                <a:cs typeface="Arial" panose="020B0604020202020204" pitchFamily="34" charset="0"/>
              </a:rPr>
              <a:t>enacted in </a:t>
            </a:r>
            <a:r>
              <a:rPr lang="en-US" altLang="en-US" sz="1800" dirty="0" smtClean="0">
                <a:solidFill>
                  <a:srgbClr val="000000"/>
                </a:solidFill>
                <a:latin typeface="Arial" panose="020B0604020202020204" pitchFamily="34" charset="0"/>
                <a:cs typeface="Arial" panose="020B0604020202020204" pitchFamily="34" charset="0"/>
              </a:rPr>
              <a:t>2004, was </a:t>
            </a:r>
            <a:r>
              <a:rPr lang="en-US" altLang="en-US" sz="1800" dirty="0">
                <a:solidFill>
                  <a:srgbClr val="000000"/>
                </a:solidFill>
                <a:latin typeface="Arial" panose="020B0604020202020204" pitchFamily="34" charset="0"/>
                <a:cs typeface="Arial" panose="020B0604020202020204" pitchFamily="34" charset="0"/>
              </a:rPr>
              <a:t>prompted by </a:t>
            </a:r>
            <a:r>
              <a:rPr lang="en-US" altLang="en-US" sz="1800" dirty="0" smtClean="0">
                <a:solidFill>
                  <a:srgbClr val="000000"/>
                </a:solidFill>
                <a:latin typeface="Arial" panose="020B0604020202020204" pitchFamily="34" charset="0"/>
                <a:cs typeface="Arial" panose="020B0604020202020204" pitchFamily="34" charset="0"/>
              </a:rPr>
              <a:t/>
            </a:r>
            <a:br>
              <a:rPr lang="en-US" altLang="en-US" sz="1800" dirty="0" smtClean="0">
                <a:solidFill>
                  <a:srgbClr val="000000"/>
                </a:solidFill>
                <a:latin typeface="Arial" panose="020B0604020202020204" pitchFamily="34" charset="0"/>
                <a:cs typeface="Arial" panose="020B0604020202020204" pitchFamily="34" charset="0"/>
              </a:rPr>
            </a:br>
            <a:r>
              <a:rPr lang="en-US" altLang="en-US" sz="1800" dirty="0" smtClean="0">
                <a:solidFill>
                  <a:srgbClr val="000000"/>
                </a:solidFill>
                <a:latin typeface="Arial" panose="020B0604020202020204" pitchFamily="34" charset="0"/>
                <a:cs typeface="Arial" panose="020B0604020202020204" pitchFamily="34" charset="0"/>
              </a:rPr>
              <a:t>the </a:t>
            </a:r>
            <a:r>
              <a:rPr lang="en-US" altLang="en-US" sz="1800" dirty="0">
                <a:solidFill>
                  <a:srgbClr val="000000"/>
                </a:solidFill>
                <a:latin typeface="Arial" panose="020B0604020202020204" pitchFamily="34" charset="0"/>
                <a:cs typeface="Arial" panose="020B0604020202020204" pitchFamily="34" charset="0"/>
              </a:rPr>
              <a:t>1992 </a:t>
            </a:r>
            <a:r>
              <a:rPr lang="en-US" altLang="en-US" sz="1800" dirty="0" err="1" smtClean="0">
                <a:solidFill>
                  <a:srgbClr val="000000"/>
                </a:solidFill>
                <a:latin typeface="Arial" panose="020B0604020202020204" pitchFamily="34" charset="0"/>
                <a:cs typeface="Arial" panose="020B0604020202020204" pitchFamily="34" charset="0"/>
              </a:rPr>
              <a:t>Westray</a:t>
            </a:r>
            <a:r>
              <a:rPr lang="en-US" altLang="en-US" sz="1800" dirty="0" smtClean="0">
                <a:solidFill>
                  <a:srgbClr val="000000"/>
                </a:solidFill>
                <a:latin typeface="Arial" panose="020B0604020202020204" pitchFamily="34" charset="0"/>
                <a:cs typeface="Arial" panose="020B0604020202020204" pitchFamily="34" charset="0"/>
              </a:rPr>
              <a:t> disaster </a:t>
            </a:r>
            <a:r>
              <a:rPr lang="en-US" altLang="en-US" sz="1800" dirty="0">
                <a:solidFill>
                  <a:srgbClr val="000000"/>
                </a:solidFill>
                <a:latin typeface="Arial" panose="020B0604020202020204" pitchFamily="34" charset="0"/>
                <a:cs typeface="Arial" panose="020B0604020202020204" pitchFamily="34" charset="0"/>
              </a:rPr>
              <a:t>that killed </a:t>
            </a:r>
            <a:r>
              <a:rPr lang="en-US" altLang="en-US" sz="1800" dirty="0" smtClean="0">
                <a:solidFill>
                  <a:srgbClr val="000000"/>
                </a:solidFill>
                <a:latin typeface="Arial" panose="020B0604020202020204" pitchFamily="34" charset="0"/>
                <a:cs typeface="Arial" panose="020B0604020202020204" pitchFamily="34" charset="0"/>
              </a:rPr>
              <a:t>26 miners</a:t>
            </a:r>
            <a:br>
              <a:rPr lang="en-US" altLang="en-US" sz="1800" dirty="0" smtClean="0">
                <a:solidFill>
                  <a:srgbClr val="000000"/>
                </a:solidFill>
                <a:latin typeface="Arial" panose="020B0604020202020204" pitchFamily="34" charset="0"/>
                <a:cs typeface="Arial" panose="020B0604020202020204" pitchFamily="34" charset="0"/>
              </a:rPr>
            </a:br>
            <a:r>
              <a:rPr lang="en-US" altLang="en-US" sz="1800" dirty="0" smtClean="0">
                <a:solidFill>
                  <a:srgbClr val="000000"/>
                </a:solidFill>
                <a:latin typeface="Arial" panose="020B0604020202020204" pitchFamily="34" charset="0"/>
                <a:cs typeface="Arial" panose="020B0604020202020204" pitchFamily="34" charset="0"/>
              </a:rPr>
              <a:t>in Nova </a:t>
            </a:r>
            <a:r>
              <a:rPr lang="en-US" altLang="en-US" sz="1800" dirty="0">
                <a:solidFill>
                  <a:srgbClr val="000000"/>
                </a:solidFill>
                <a:latin typeface="Arial" panose="020B0604020202020204" pitchFamily="34" charset="0"/>
                <a:cs typeface="Arial" panose="020B0604020202020204" pitchFamily="34" charset="0"/>
              </a:rPr>
              <a:t>Scotia, </a:t>
            </a:r>
            <a:r>
              <a:rPr lang="en-US" altLang="en-US" sz="1800" dirty="0" smtClean="0">
                <a:solidFill>
                  <a:srgbClr val="000000"/>
                </a:solidFill>
                <a:latin typeface="Arial" panose="020B0604020202020204" pitchFamily="34" charset="0"/>
                <a:cs typeface="Arial" panose="020B0604020202020204" pitchFamily="34" charset="0"/>
              </a:rPr>
              <a:t>after </a:t>
            </a:r>
            <a:r>
              <a:rPr lang="en-US" altLang="en-US" sz="1800" dirty="0">
                <a:solidFill>
                  <a:srgbClr val="000000"/>
                </a:solidFill>
                <a:latin typeface="Arial" panose="020B0604020202020204" pitchFamily="34" charset="0"/>
                <a:cs typeface="Arial" panose="020B0604020202020204" pitchFamily="34" charset="0"/>
              </a:rPr>
              <a:t>charges </a:t>
            </a:r>
            <a:r>
              <a:rPr lang="en-US" altLang="en-US" sz="1800" dirty="0" smtClean="0">
                <a:solidFill>
                  <a:srgbClr val="000000"/>
                </a:solidFill>
                <a:latin typeface="Arial" panose="020B0604020202020204" pitchFamily="34" charset="0"/>
                <a:cs typeface="Arial" panose="020B0604020202020204" pitchFamily="34" charset="0"/>
              </a:rPr>
              <a:t>against the </a:t>
            </a:r>
            <a:br>
              <a:rPr lang="en-US" altLang="en-US" sz="1800" dirty="0" smtClean="0">
                <a:solidFill>
                  <a:srgbClr val="000000"/>
                </a:solidFill>
                <a:latin typeface="Arial" panose="020B0604020202020204" pitchFamily="34" charset="0"/>
                <a:cs typeface="Arial" panose="020B0604020202020204" pitchFamily="34" charset="0"/>
              </a:rPr>
            </a:br>
            <a:r>
              <a:rPr lang="en-US" altLang="en-US" sz="1800" dirty="0" smtClean="0">
                <a:solidFill>
                  <a:srgbClr val="000000"/>
                </a:solidFill>
                <a:latin typeface="Arial" panose="020B0604020202020204" pitchFamily="34" charset="0"/>
                <a:cs typeface="Arial" panose="020B0604020202020204" pitchFamily="34" charset="0"/>
              </a:rPr>
              <a:t>company and mine managers </a:t>
            </a:r>
            <a:r>
              <a:rPr lang="en-US" altLang="en-US" sz="1800" dirty="0">
                <a:solidFill>
                  <a:srgbClr val="000000"/>
                </a:solidFill>
                <a:latin typeface="Arial" panose="020B0604020202020204" pitchFamily="34" charset="0"/>
                <a:cs typeface="Arial" panose="020B0604020202020204" pitchFamily="34" charset="0"/>
              </a:rPr>
              <a:t>were </a:t>
            </a:r>
            <a:r>
              <a:rPr lang="en-US" altLang="en-US" sz="1800" dirty="0" smtClean="0">
                <a:solidFill>
                  <a:srgbClr val="000000"/>
                </a:solidFill>
                <a:latin typeface="Arial" panose="020B0604020202020204" pitchFamily="34" charset="0"/>
                <a:cs typeface="Arial" panose="020B0604020202020204" pitchFamily="34" charset="0"/>
              </a:rPr>
              <a:t>stayed.</a:t>
            </a:r>
          </a:p>
          <a:p>
            <a:pPr lvl="1" eaLnBrk="0" fontAlgn="base" hangingPunct="0">
              <a:spcBef>
                <a:spcPct val="0"/>
              </a:spcBef>
              <a:spcAft>
                <a:spcPct val="0"/>
              </a:spcAft>
              <a:buClr>
                <a:srgbClr val="000000"/>
              </a:buClr>
              <a:buSzPct val="100000"/>
              <a:buFont typeface="Wingdings" panose="05000000000000000000" pitchFamily="2" charset="2"/>
              <a:buChar char="Ø"/>
              <a:defRPr/>
            </a:pPr>
            <a:endParaRPr lang="en-US" altLang="en-US" sz="1800" dirty="0" smtClean="0">
              <a:solidFill>
                <a:srgbClr val="000000"/>
              </a:solidFill>
              <a:latin typeface="Arial" panose="020B0604020202020204" pitchFamily="34" charset="0"/>
              <a:cs typeface="Arial" panose="020B0604020202020204" pitchFamily="34" charset="0"/>
            </a:endParaRPr>
          </a:p>
          <a:p>
            <a:pPr lvl="1" eaLnBrk="0" fontAlgn="base" hangingPunct="0">
              <a:spcBef>
                <a:spcPct val="0"/>
              </a:spcBef>
              <a:spcAft>
                <a:spcPct val="0"/>
              </a:spcAft>
              <a:buClr>
                <a:srgbClr val="000000"/>
              </a:buClr>
              <a:buSzPct val="100000"/>
              <a:buFont typeface="Wingdings" panose="05000000000000000000" pitchFamily="2" charset="2"/>
              <a:buChar char="Ø"/>
              <a:defRPr/>
            </a:pPr>
            <a:r>
              <a:rPr lang="en-US" altLang="en-US" sz="1800" dirty="0" smtClean="0">
                <a:solidFill>
                  <a:srgbClr val="000000"/>
                </a:solidFill>
                <a:latin typeface="Arial" panose="020B0604020202020204" pitchFamily="34" charset="0"/>
                <a:cs typeface="Arial" panose="020B0604020202020204" pitchFamily="34" charset="0"/>
              </a:rPr>
              <a:t>The </a:t>
            </a:r>
            <a:r>
              <a:rPr lang="en-US" altLang="en-US" sz="1800" dirty="0">
                <a:solidFill>
                  <a:srgbClr val="000000"/>
                </a:solidFill>
                <a:latin typeface="Arial" panose="020B0604020202020204" pitchFamily="34" charset="0"/>
                <a:cs typeface="Arial" panose="020B0604020202020204" pitchFamily="34" charset="0"/>
              </a:rPr>
              <a:t>legislation resulted in Criminal Code </a:t>
            </a:r>
            <a:r>
              <a:rPr lang="en-US" altLang="en-US" sz="1800" dirty="0" smtClean="0">
                <a:solidFill>
                  <a:srgbClr val="000000"/>
                </a:solidFill>
                <a:latin typeface="Arial" panose="020B0604020202020204" pitchFamily="34" charset="0"/>
                <a:cs typeface="Arial" panose="020B0604020202020204" pitchFamily="34" charset="0"/>
              </a:rPr>
              <a:t/>
            </a:r>
            <a:br>
              <a:rPr lang="en-US" altLang="en-US" sz="1800" dirty="0" smtClean="0">
                <a:solidFill>
                  <a:srgbClr val="000000"/>
                </a:solidFill>
                <a:latin typeface="Arial" panose="020B0604020202020204" pitchFamily="34" charset="0"/>
                <a:cs typeface="Arial" panose="020B0604020202020204" pitchFamily="34" charset="0"/>
              </a:rPr>
            </a:br>
            <a:r>
              <a:rPr lang="en-US" altLang="en-US" sz="1800" dirty="0" smtClean="0">
                <a:solidFill>
                  <a:srgbClr val="000000"/>
                </a:solidFill>
                <a:latin typeface="Arial" panose="020B0604020202020204" pitchFamily="34" charset="0"/>
                <a:cs typeface="Arial" panose="020B0604020202020204" pitchFamily="34" charset="0"/>
              </a:rPr>
              <a:t>amendments that </a:t>
            </a:r>
            <a:r>
              <a:rPr lang="en-US" altLang="en-US" sz="1800" b="1" u="sng" dirty="0" smtClean="0">
                <a:solidFill>
                  <a:srgbClr val="000000"/>
                </a:solidFill>
                <a:latin typeface="Arial" panose="020B0604020202020204" pitchFamily="34" charset="0"/>
                <a:cs typeface="Arial" panose="020B0604020202020204" pitchFamily="34" charset="0"/>
              </a:rPr>
              <a:t>allow </a:t>
            </a:r>
            <a:r>
              <a:rPr lang="en-US" altLang="en-US" sz="1800" b="1" u="sng" dirty="0">
                <a:solidFill>
                  <a:srgbClr val="000000"/>
                </a:solidFill>
                <a:latin typeface="Arial" panose="020B0604020202020204" pitchFamily="34" charset="0"/>
                <a:cs typeface="Arial" panose="020B0604020202020204" pitchFamily="34" charset="0"/>
              </a:rPr>
              <a:t>prosecution of </a:t>
            </a:r>
            <a:r>
              <a:rPr lang="en-US" altLang="en-US" sz="1800" b="1" u="sng" dirty="0" smtClean="0">
                <a:solidFill>
                  <a:srgbClr val="000000"/>
                </a:solidFill>
                <a:latin typeface="Arial" panose="020B0604020202020204" pitchFamily="34" charset="0"/>
                <a:cs typeface="Arial" panose="020B0604020202020204" pitchFamily="34" charset="0"/>
              </a:rPr>
              <a:t>corporations</a:t>
            </a:r>
            <a:br>
              <a:rPr lang="en-US" altLang="en-US" sz="1800" b="1" u="sng" dirty="0" smtClean="0">
                <a:solidFill>
                  <a:srgbClr val="000000"/>
                </a:solidFill>
                <a:latin typeface="Arial" panose="020B0604020202020204" pitchFamily="34" charset="0"/>
                <a:cs typeface="Arial" panose="020B0604020202020204" pitchFamily="34" charset="0"/>
              </a:rPr>
            </a:br>
            <a:r>
              <a:rPr lang="en-US" altLang="en-US" sz="1800" b="1" u="sng" dirty="0" smtClean="0">
                <a:solidFill>
                  <a:srgbClr val="000000"/>
                </a:solidFill>
                <a:latin typeface="Arial" panose="020B0604020202020204" pitchFamily="34" charset="0"/>
                <a:cs typeface="Arial" panose="020B0604020202020204" pitchFamily="34" charset="0"/>
              </a:rPr>
              <a:t>and </a:t>
            </a:r>
            <a:r>
              <a:rPr lang="en-US" altLang="en-US" sz="1800" b="1" u="sng" dirty="0">
                <a:solidFill>
                  <a:srgbClr val="000000"/>
                </a:solidFill>
                <a:latin typeface="Arial" panose="020B0604020202020204" pitchFamily="34" charset="0"/>
                <a:cs typeface="Arial" panose="020B0604020202020204" pitchFamily="34" charset="0"/>
              </a:rPr>
              <a:t>their directors</a:t>
            </a:r>
            <a:r>
              <a:rPr lang="en-US" altLang="en-US" sz="1800" dirty="0">
                <a:solidFill>
                  <a:srgbClr val="000000"/>
                </a:solidFill>
                <a:latin typeface="Arial" panose="020B0604020202020204" pitchFamily="34" charset="0"/>
                <a:cs typeface="Arial" panose="020B0604020202020204" pitchFamily="34" charset="0"/>
              </a:rPr>
              <a:t> </a:t>
            </a:r>
            <a:r>
              <a:rPr lang="en-US" altLang="en-US" sz="1800" dirty="0" smtClean="0">
                <a:solidFill>
                  <a:srgbClr val="000000"/>
                </a:solidFill>
                <a:latin typeface="Arial" panose="020B0604020202020204" pitchFamily="34" charset="0"/>
                <a:cs typeface="Arial" panose="020B0604020202020204" pitchFamily="34" charset="0"/>
              </a:rPr>
              <a:t>in workplace </a:t>
            </a:r>
            <a:r>
              <a:rPr lang="en-US" altLang="en-US" sz="1800" dirty="0">
                <a:solidFill>
                  <a:srgbClr val="000000"/>
                </a:solidFill>
                <a:latin typeface="Arial" panose="020B0604020202020204" pitchFamily="34" charset="0"/>
                <a:cs typeface="Arial" panose="020B0604020202020204" pitchFamily="34" charset="0"/>
              </a:rPr>
              <a:t>incidents.</a:t>
            </a:r>
          </a:p>
          <a:p>
            <a:pPr lvl="0" eaLnBrk="0" fontAlgn="base" hangingPunct="0">
              <a:spcBef>
                <a:spcPct val="0"/>
              </a:spcBef>
              <a:spcAft>
                <a:spcPct val="0"/>
              </a:spcAft>
              <a:buClr>
                <a:srgbClr val="000000"/>
              </a:buClr>
              <a:buSzPct val="100000"/>
              <a:buFont typeface="Wingdings" panose="05000000000000000000" pitchFamily="2" charset="2"/>
              <a:buChar char="Ø"/>
              <a:defRPr/>
            </a:pPr>
            <a:endParaRPr lang="en-US" altLang="en-US" sz="2000" dirty="0">
              <a:solidFill>
                <a:srgbClr val="000000"/>
              </a:solidFill>
              <a:latin typeface="Arial" panose="020B0604020202020204" pitchFamily="34" charset="0"/>
              <a:cs typeface="Arial" panose="020B0604020202020204" pitchFamily="34" charset="0"/>
            </a:endParaRPr>
          </a:p>
          <a:p>
            <a:pPr lvl="0" eaLnBrk="0" fontAlgn="base" hangingPunct="0">
              <a:spcBef>
                <a:spcPct val="0"/>
              </a:spcBef>
              <a:spcAft>
                <a:spcPct val="0"/>
              </a:spcAft>
              <a:buClr>
                <a:srgbClr val="000000"/>
              </a:buClr>
              <a:buSzPct val="100000"/>
              <a:buFont typeface="Wingdings" panose="05000000000000000000" pitchFamily="2" charset="2"/>
              <a:buChar char="Ø"/>
              <a:defRPr/>
            </a:pPr>
            <a:r>
              <a:rPr lang="en-US" altLang="en-US" sz="2000" dirty="0">
                <a:solidFill>
                  <a:srgbClr val="000000"/>
                </a:solidFill>
                <a:latin typeface="Arial" panose="020B0604020202020204" pitchFamily="34" charset="0"/>
                <a:cs typeface="Arial" panose="020B0604020202020204" pitchFamily="34" charset="0"/>
              </a:rPr>
              <a:t>"To my knowledge, there have not been charges brought against a similarly positioned corporation in Canada," </a:t>
            </a:r>
            <a:r>
              <a:rPr lang="en-US" altLang="en-US" sz="2000" dirty="0" smtClean="0">
                <a:solidFill>
                  <a:srgbClr val="000000"/>
                </a:solidFill>
                <a:latin typeface="Arial" panose="020B0604020202020204" pitchFamily="34" charset="0"/>
                <a:cs typeface="Arial" panose="020B0604020202020204" pitchFamily="34" charset="0"/>
              </a:rPr>
              <a:t>Professor </a:t>
            </a:r>
            <a:r>
              <a:rPr lang="en-US" altLang="en-US" sz="2000" dirty="0" err="1" smtClean="0">
                <a:solidFill>
                  <a:srgbClr val="000000"/>
                </a:solidFill>
                <a:latin typeface="Arial" panose="020B0604020202020204" pitchFamily="34" charset="0"/>
                <a:cs typeface="Arial" panose="020B0604020202020204" pitchFamily="34" charset="0"/>
              </a:rPr>
              <a:t>Bittle</a:t>
            </a:r>
            <a:r>
              <a:rPr lang="en-US" altLang="en-US" sz="2000" dirty="0" smtClean="0">
                <a:solidFill>
                  <a:srgbClr val="000000"/>
                </a:solidFill>
                <a:latin typeface="Arial" panose="020B0604020202020204" pitchFamily="34" charset="0"/>
                <a:cs typeface="Arial" panose="020B0604020202020204" pitchFamily="34" charset="0"/>
              </a:rPr>
              <a:t> </a:t>
            </a:r>
            <a:r>
              <a:rPr lang="en-US" altLang="en-US" sz="2000" dirty="0">
                <a:solidFill>
                  <a:srgbClr val="000000"/>
                </a:solidFill>
                <a:latin typeface="Arial" panose="020B0604020202020204" pitchFamily="34" charset="0"/>
                <a:cs typeface="Arial" panose="020B0604020202020204" pitchFamily="34" charset="0"/>
              </a:rPr>
              <a:t>told CBC, referring to Kiewit's size and influence in this country.</a:t>
            </a:r>
            <a:endParaRPr lang="en-US" altLang="en-US" sz="2000" dirty="0" smtClean="0">
              <a:solidFill>
                <a:srgbClr val="000000"/>
              </a:solidFill>
              <a:latin typeface="Arial" panose="020B0604020202020204" pitchFamily="34" charset="0"/>
              <a:cs typeface="Arial" panose="020B0604020202020204" pitchFamily="34" charset="0"/>
            </a:endParaRPr>
          </a:p>
          <a:p>
            <a:pPr marL="0" lvl="0" indent="0" eaLnBrk="0" fontAlgn="base" hangingPunct="0">
              <a:spcBef>
                <a:spcPct val="0"/>
              </a:spcBef>
              <a:spcAft>
                <a:spcPct val="0"/>
              </a:spcAft>
              <a:buClr>
                <a:srgbClr val="000000"/>
              </a:buClr>
              <a:buSzPct val="100000"/>
              <a:buNone/>
              <a:defRPr/>
            </a:pPr>
            <a:endParaRPr lang="en-US" sz="1100" dirty="0" smtClean="0">
              <a:latin typeface="Arial" panose="020B0604020202020204" pitchFamily="34" charset="0"/>
              <a:cs typeface="Arial" panose="020B0604020202020204" pitchFamily="34" charset="0"/>
              <a:hlinkClick r:id="rId3"/>
            </a:endParaRPr>
          </a:p>
          <a:p>
            <a:pPr marL="0" lvl="0" indent="0" eaLnBrk="0" fontAlgn="base" hangingPunct="0">
              <a:spcBef>
                <a:spcPct val="0"/>
              </a:spcBef>
              <a:spcAft>
                <a:spcPct val="0"/>
              </a:spcAft>
              <a:buClr>
                <a:srgbClr val="000000"/>
              </a:buClr>
              <a:buSzPct val="100000"/>
              <a:buNone/>
              <a:defRPr/>
            </a:pPr>
            <a:r>
              <a:rPr lang="en-US" sz="1100" dirty="0" smtClean="0">
                <a:latin typeface="Arial" panose="020B0604020202020204" pitchFamily="34" charset="0"/>
                <a:cs typeface="Arial" panose="020B0604020202020204" pitchFamily="34" charset="0"/>
                <a:hlinkClick r:id="rId3"/>
              </a:rPr>
              <a:t>https</a:t>
            </a:r>
            <a:r>
              <a:rPr lang="en-US" sz="1100" dirty="0">
                <a:latin typeface="Arial" panose="020B0604020202020204" pitchFamily="34" charset="0"/>
                <a:cs typeface="Arial" panose="020B0604020202020204" pitchFamily="34" charset="0"/>
                <a:hlinkClick r:id="rId3"/>
              </a:rPr>
              <a:t>://</a:t>
            </a:r>
            <a:r>
              <a:rPr lang="en-US" sz="1100" dirty="0" smtClean="0">
                <a:latin typeface="Arial" panose="020B0604020202020204" pitchFamily="34" charset="0"/>
                <a:cs typeface="Arial" panose="020B0604020202020204" pitchFamily="34" charset="0"/>
                <a:hlinkClick r:id="rId3"/>
              </a:rPr>
              <a:t>www.cbc.ca/news/canada/british-columbia/sam-fitzpatrick-workplace-death-criminal-negligence-charges-1.5157579</a:t>
            </a:r>
            <a:endPar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8" name="Rectangle 2"/>
          <p:cNvSpPr>
            <a:spLocks noChangeArrowheads="1"/>
          </p:cNvSpPr>
          <p:nvPr/>
        </p:nvSpPr>
        <p:spPr bwMode="auto">
          <a:xfrm>
            <a:off x="455613" y="182880"/>
            <a:ext cx="8226425" cy="5486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fontAlgn="base">
              <a:spcBef>
                <a:spcPct val="0"/>
              </a:spcBef>
              <a:spcAft>
                <a:spcPct val="0"/>
              </a:spcAft>
              <a:buClrTx/>
              <a:buSzTx/>
              <a:buNone/>
            </a:pPr>
            <a:r>
              <a:rPr lang="en-US" altLang="en-US" sz="2400" b="1" i="1" dirty="0">
                <a:solidFill>
                  <a:srgbClr val="000000"/>
                </a:solidFill>
              </a:rPr>
              <a:t>Worker Fatality</a:t>
            </a:r>
            <a:r>
              <a:rPr lang="en-US" altLang="en-US" sz="2400" b="1" i="1" dirty="0" smtClean="0">
                <a:solidFill>
                  <a:srgbClr val="000000"/>
                </a:solidFill>
              </a:rPr>
              <a:t>: Peter </a:t>
            </a:r>
            <a:r>
              <a:rPr lang="en-US" altLang="en-US" sz="2400" b="1" i="1" dirty="0">
                <a:solidFill>
                  <a:srgbClr val="000000"/>
                </a:solidFill>
              </a:rPr>
              <a:t>Kiewit Sons </a:t>
            </a:r>
            <a:r>
              <a:rPr lang="en-US" altLang="en-US" sz="2400" b="1" i="1" dirty="0" smtClean="0">
                <a:solidFill>
                  <a:srgbClr val="000000"/>
                </a:solidFill>
              </a:rPr>
              <a:t>Worksite 22-Feb2009</a:t>
            </a:r>
            <a:endParaRPr lang="en-US" altLang="en-US" sz="2400" b="1" i="1" dirty="0">
              <a:solidFill>
                <a:srgbClr val="000000"/>
              </a:solidFill>
            </a:endParaRPr>
          </a:p>
        </p:txBody>
      </p:sp>
      <p:sp>
        <p:nvSpPr>
          <p:cNvPr id="10" name="Slide Number Placeholder 1"/>
          <p:cNvSpPr txBox="1">
            <a:spLocks noGrp="1"/>
          </p:cNvSpPr>
          <p:nvPr/>
        </p:nvSpPr>
        <p:spPr bwMode="auto">
          <a:xfrm>
            <a:off x="7620000" y="6477000"/>
            <a:ext cx="914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0432A0-8F3C-4F18-BC66-19FC0E5B084E}" type="slidenum">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pic>
        <p:nvPicPr>
          <p:cNvPr id="11" name="Picture 10"/>
          <p:cNvPicPr>
            <a:picLocks noChangeAspect="1"/>
          </p:cNvPicPr>
          <p:nvPr/>
        </p:nvPicPr>
        <p:blipFill>
          <a:blip r:embed="rId4"/>
          <a:stretch>
            <a:fillRect/>
          </a:stretch>
        </p:blipFill>
        <p:spPr>
          <a:xfrm>
            <a:off x="6460473" y="730250"/>
            <a:ext cx="2319053" cy="2987803"/>
          </a:xfrm>
          <a:prstGeom prst="rect">
            <a:avLst/>
          </a:prstGeom>
          <a:ln>
            <a:solidFill>
              <a:schemeClr val="bg2"/>
            </a:solidFill>
          </a:ln>
        </p:spPr>
      </p:pic>
      <p:sp>
        <p:nvSpPr>
          <p:cNvPr id="12" name="Rectangle 2"/>
          <p:cNvSpPr>
            <a:spLocks noChangeArrowheads="1"/>
          </p:cNvSpPr>
          <p:nvPr/>
        </p:nvSpPr>
        <p:spPr bwMode="auto">
          <a:xfrm>
            <a:off x="457200" y="6400800"/>
            <a:ext cx="4114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1" u="none" strike="noStrike" kern="1200" cap="none" spc="0" normalizeH="0" baseline="0" noProof="0" dirty="0" smtClean="0">
                <a:ln>
                  <a:noFill/>
                </a:ln>
                <a:solidFill>
                  <a:schemeClr val="bg2"/>
                </a:solidFill>
                <a:effectLst/>
                <a:uLnTx/>
                <a:uFillTx/>
                <a:latin typeface="Times New Roman" panose="02020603050405020304" pitchFamily="18" charset="0"/>
                <a:ea typeface="+mn-ea"/>
                <a:cs typeface="+mn-cs"/>
              </a:rPr>
              <a:t>Chapter 6.3: OH&amp;S In Canada</a:t>
            </a:r>
            <a:endParaRPr kumimoji="0" lang="en-US" altLang="en-US" sz="1800" b="1" i="1" u="none" strike="noStrike" kern="1200" cap="none" spc="0" normalizeH="0" baseline="0" noProof="0" dirty="0">
              <a:ln>
                <a:noFill/>
              </a:ln>
              <a:solidFill>
                <a:schemeClr val="bg2"/>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99521443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455613" y="730250"/>
            <a:ext cx="8226425" cy="5483225"/>
          </a:xfrm>
          <a:prstGeom prst="rect">
            <a:avLst/>
          </a:prstGeom>
          <a:solidFill>
            <a:srgbClr val="FFFFFF"/>
          </a:solidFill>
          <a:ln w="9525">
            <a:solidFill>
              <a:srgbClr val="000000"/>
            </a:solidFill>
            <a:miter lim="800000"/>
            <a:headEnd/>
            <a:tailEnd/>
          </a:ln>
        </p:spPr>
        <p:txBody>
          <a:bodyPr/>
          <a:lstStyle>
            <a:lvl1pPr marL="609600" indent="-609600">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990600" indent="-533400">
              <a:spcBef>
                <a:spcPct val="20000"/>
              </a:spcBef>
              <a:buChar char="–"/>
              <a:defRPr sz="2800">
                <a:solidFill>
                  <a:schemeClr val="tx1"/>
                </a:solidFill>
                <a:latin typeface="Times New Roman" panose="02020603050405020304" pitchFamily="18" charset="0"/>
              </a:defRPr>
            </a:lvl2pPr>
            <a:lvl3pPr marL="1371600" indent="-457200">
              <a:spcBef>
                <a:spcPct val="20000"/>
              </a:spcBef>
              <a:buChar char="•"/>
              <a:defRPr sz="2400">
                <a:solidFill>
                  <a:schemeClr val="tx1"/>
                </a:solidFill>
                <a:latin typeface="Times New Roman" panose="02020603050405020304" pitchFamily="18" charset="0"/>
              </a:defRPr>
            </a:lvl3pPr>
            <a:lvl4pPr marL="1752600" indent="-381000">
              <a:spcBef>
                <a:spcPct val="20000"/>
              </a:spcBef>
              <a:buChar char="–"/>
              <a:defRPr sz="2000">
                <a:solidFill>
                  <a:schemeClr val="tx1"/>
                </a:solidFill>
                <a:latin typeface="Times New Roman" panose="02020603050405020304" pitchFamily="18" charset="0"/>
              </a:defRPr>
            </a:lvl4pPr>
            <a:lvl5pPr marL="2209800" indent="-381000">
              <a:spcBef>
                <a:spcPct val="20000"/>
              </a:spcBef>
              <a:buSzPct val="65000"/>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609600" marR="0" lvl="0" indent="-609600" algn="l" defTabSz="914400" rtl="0" eaLnBrk="0" fontAlgn="base" latinLnBrk="0" hangingPunct="0">
              <a:lnSpc>
                <a:spcPct val="100000"/>
              </a:lnSpc>
              <a:spcBef>
                <a:spcPct val="0"/>
              </a:spcBef>
              <a:spcAft>
                <a:spcPct val="0"/>
              </a:spcAft>
              <a:buClr>
                <a:srgbClr val="000000"/>
              </a:buClr>
              <a:buSzPct val="100000"/>
              <a:buFont typeface="Wingdings" panose="05000000000000000000" pitchFamily="2" charset="2"/>
              <a:buChar char="Ø"/>
              <a:tabLst/>
              <a:defRPr/>
            </a:pPr>
            <a:endPar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graphicFrame>
        <p:nvGraphicFramePr>
          <p:cNvPr id="7" name="Content Placeholder 6">
            <a:extLst>
              <a:ext uri="{FF2B5EF4-FFF2-40B4-BE49-F238E27FC236}">
                <a16:creationId xmlns:a16="http://schemas.microsoft.com/office/drawing/2014/main" id="{E3C9F03D-E7B8-438F-A9AA-D7A4C403A307}"/>
              </a:ext>
            </a:extLst>
          </p:cNvPr>
          <p:cNvGraphicFramePr>
            <a:graphicFrameLocks noGrp="1"/>
          </p:cNvGraphicFramePr>
          <p:nvPr>
            <p:ph sz="half" idx="2"/>
            <p:extLst>
              <p:ext uri="{D42A27DB-BD31-4B8C-83A1-F6EECF244321}">
                <p14:modId xmlns:p14="http://schemas.microsoft.com/office/powerpoint/2010/main" val="4256015631"/>
              </p:ext>
            </p:extLst>
          </p:nvPr>
        </p:nvGraphicFramePr>
        <p:xfrm>
          <a:off x="931103" y="934899"/>
          <a:ext cx="7275444" cy="50739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2"/>
          <p:cNvSpPr>
            <a:spLocks noChangeArrowheads="1"/>
          </p:cNvSpPr>
          <p:nvPr/>
        </p:nvSpPr>
        <p:spPr bwMode="auto">
          <a:xfrm>
            <a:off x="455613" y="227013"/>
            <a:ext cx="822642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lvl="0" fontAlgn="base">
              <a:spcBef>
                <a:spcPct val="0"/>
              </a:spcBef>
              <a:spcAft>
                <a:spcPct val="0"/>
              </a:spcAft>
              <a:buClrTx/>
              <a:buSzTx/>
              <a:buNone/>
            </a:pPr>
            <a:r>
              <a:rPr lang="en-US" altLang="en-US" sz="2400" b="1" i="1" dirty="0">
                <a:solidFill>
                  <a:srgbClr val="000000"/>
                </a:solidFill>
              </a:rPr>
              <a:t>What OH&amp;S Rules &amp; </a:t>
            </a:r>
            <a:r>
              <a:rPr lang="en-US" altLang="en-US" sz="2400" b="1" i="1" dirty="0" err="1">
                <a:solidFill>
                  <a:srgbClr val="000000"/>
                </a:solidFill>
              </a:rPr>
              <a:t>Regs</a:t>
            </a:r>
            <a:r>
              <a:rPr lang="en-US" altLang="en-US" sz="2400" b="1" i="1" dirty="0">
                <a:solidFill>
                  <a:srgbClr val="000000"/>
                </a:solidFill>
              </a:rPr>
              <a:t> Cover Engineering Practice?</a:t>
            </a:r>
          </a:p>
        </p:txBody>
      </p:sp>
      <p:sp>
        <p:nvSpPr>
          <p:cNvPr id="8" name="Slide Number Placeholder 1"/>
          <p:cNvSpPr txBox="1">
            <a:spLocks noGrp="1"/>
          </p:cNvSpPr>
          <p:nvPr/>
        </p:nvSpPr>
        <p:spPr bwMode="auto">
          <a:xfrm>
            <a:off x="7620000" y="6477000"/>
            <a:ext cx="914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0432A0-8F3C-4F18-BC66-19FC0E5B084E}" type="slidenum">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9" name="Rectangle 2"/>
          <p:cNvSpPr>
            <a:spLocks noChangeArrowheads="1"/>
          </p:cNvSpPr>
          <p:nvPr/>
        </p:nvSpPr>
        <p:spPr bwMode="auto">
          <a:xfrm>
            <a:off x="457200" y="6400800"/>
            <a:ext cx="4114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1" u="none" strike="noStrike" kern="1200" cap="none" spc="0" normalizeH="0" baseline="0" noProof="0" dirty="0" smtClean="0">
                <a:ln>
                  <a:noFill/>
                </a:ln>
                <a:solidFill>
                  <a:schemeClr val="bg2"/>
                </a:solidFill>
                <a:effectLst/>
                <a:uLnTx/>
                <a:uFillTx/>
                <a:latin typeface="Times New Roman" panose="02020603050405020304" pitchFamily="18" charset="0"/>
                <a:ea typeface="+mn-ea"/>
                <a:cs typeface="+mn-cs"/>
              </a:rPr>
              <a:t>Chapter 6.3: OH&amp;S In Canada</a:t>
            </a:r>
            <a:endParaRPr kumimoji="0" lang="en-US" altLang="en-US" sz="1800" b="1" i="1" u="none" strike="noStrike" kern="1200" cap="none" spc="0" normalizeH="0" baseline="0" noProof="0" dirty="0">
              <a:ln>
                <a:noFill/>
              </a:ln>
              <a:solidFill>
                <a:schemeClr val="bg2"/>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387855369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457200" y="731519"/>
            <a:ext cx="8226425" cy="5669280"/>
          </a:xfrm>
          <a:prstGeom prst="rect">
            <a:avLst/>
          </a:prstGeom>
          <a:solidFill>
            <a:srgbClr val="FFFFFF"/>
          </a:solidFill>
          <a:ln w="9525">
            <a:solidFill>
              <a:srgbClr val="000000"/>
            </a:solidFill>
            <a:miter lim="800000"/>
            <a:headEnd/>
            <a:tailEnd/>
          </a:ln>
        </p:spPr>
        <p:txBody>
          <a:bodyPr/>
          <a:lstStyle>
            <a:lvl1pPr marL="609600" indent="-609600">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990600" indent="-533400">
              <a:spcBef>
                <a:spcPct val="20000"/>
              </a:spcBef>
              <a:buChar char="–"/>
              <a:defRPr sz="2800">
                <a:solidFill>
                  <a:schemeClr val="tx1"/>
                </a:solidFill>
                <a:latin typeface="Times New Roman" panose="02020603050405020304" pitchFamily="18" charset="0"/>
              </a:defRPr>
            </a:lvl2pPr>
            <a:lvl3pPr marL="1371600" indent="-457200">
              <a:spcBef>
                <a:spcPct val="20000"/>
              </a:spcBef>
              <a:buChar char="•"/>
              <a:defRPr sz="2400">
                <a:solidFill>
                  <a:schemeClr val="tx1"/>
                </a:solidFill>
                <a:latin typeface="Times New Roman" panose="02020603050405020304" pitchFamily="18" charset="0"/>
              </a:defRPr>
            </a:lvl3pPr>
            <a:lvl4pPr marL="1752600" indent="-381000">
              <a:spcBef>
                <a:spcPct val="20000"/>
              </a:spcBef>
              <a:buChar char="–"/>
              <a:defRPr sz="2000">
                <a:solidFill>
                  <a:schemeClr val="tx1"/>
                </a:solidFill>
                <a:latin typeface="Times New Roman" panose="02020603050405020304" pitchFamily="18" charset="0"/>
              </a:defRPr>
            </a:lvl4pPr>
            <a:lvl5pPr marL="2209800" indent="-381000">
              <a:spcBef>
                <a:spcPct val="20000"/>
              </a:spcBef>
              <a:buSzPct val="65000"/>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lvl="0" eaLnBrk="0" fontAlgn="base" hangingPunct="0">
              <a:spcBef>
                <a:spcPct val="0"/>
              </a:spcBef>
              <a:spcAft>
                <a:spcPct val="0"/>
              </a:spcAft>
              <a:buClr>
                <a:srgbClr val="000000"/>
              </a:buClr>
              <a:buSzPct val="100000"/>
              <a:buFont typeface="Wingdings" panose="05000000000000000000" pitchFamily="2" charset="2"/>
              <a:buChar char="Ø"/>
            </a:pPr>
            <a:r>
              <a:rPr lang="en-US" altLang="en-US" sz="2000" b="1" dirty="0" smtClean="0">
                <a:solidFill>
                  <a:schemeClr val="bg2"/>
                </a:solidFill>
                <a:latin typeface="Arial" panose="020B0604020202020204" pitchFamily="34" charset="0"/>
                <a:cs typeface="Arial" panose="020B0604020202020204" pitchFamily="34" charset="0"/>
              </a:rPr>
              <a:t>Criminal </a:t>
            </a:r>
            <a:r>
              <a:rPr lang="en-US" altLang="en-US" sz="2000" b="1" dirty="0">
                <a:solidFill>
                  <a:schemeClr val="bg2"/>
                </a:solidFill>
                <a:latin typeface="Arial" panose="020B0604020202020204" pitchFamily="34" charset="0"/>
                <a:cs typeface="Arial" panose="020B0604020202020204" pitchFamily="34" charset="0"/>
              </a:rPr>
              <a:t>Code of Canada R.S.C. C-46</a:t>
            </a:r>
            <a:r>
              <a:rPr lang="en-US" altLang="en-US" sz="2000" dirty="0">
                <a:solidFill>
                  <a:schemeClr val="bg2"/>
                </a:solidFill>
                <a:latin typeface="Arial" panose="020B0604020202020204" pitchFamily="34" charset="0"/>
                <a:cs typeface="Arial" panose="020B0604020202020204" pitchFamily="34" charset="0"/>
              </a:rPr>
              <a:t> </a:t>
            </a:r>
            <a:r>
              <a:rPr lang="en-US" altLang="en-US" sz="2000" dirty="0" smtClean="0">
                <a:solidFill>
                  <a:schemeClr val="bg2"/>
                </a:solidFill>
                <a:latin typeface="Arial" panose="020B0604020202020204" pitchFamily="34" charset="0"/>
                <a:cs typeface="Arial" panose="020B0604020202020204" pitchFamily="34" charset="0"/>
              </a:rPr>
              <a:t>is </a:t>
            </a:r>
            <a:r>
              <a:rPr lang="en-US" altLang="en-US" sz="2000" dirty="0">
                <a:solidFill>
                  <a:schemeClr val="bg2"/>
                </a:solidFill>
                <a:latin typeface="Arial" panose="020B0604020202020204" pitchFamily="34" charset="0"/>
                <a:cs typeface="Arial" panose="020B0604020202020204" pitchFamily="34" charset="0"/>
              </a:rPr>
              <a:t>a codified law </a:t>
            </a:r>
            <a:r>
              <a:rPr lang="en-US" altLang="en-US" sz="2000" dirty="0" smtClean="0">
                <a:solidFill>
                  <a:schemeClr val="bg2"/>
                </a:solidFill>
                <a:latin typeface="Arial" panose="020B0604020202020204" pitchFamily="34" charset="0"/>
                <a:cs typeface="Arial" panose="020B0604020202020204" pitchFamily="34" charset="0"/>
              </a:rPr>
              <a:t>for </a:t>
            </a:r>
            <a:r>
              <a:rPr lang="en-US" altLang="en-US" sz="2000" dirty="0">
                <a:solidFill>
                  <a:schemeClr val="bg2"/>
                </a:solidFill>
                <a:latin typeface="Arial" panose="020B0604020202020204" pitchFamily="34" charset="0"/>
                <a:cs typeface="Arial" panose="020B0604020202020204" pitchFamily="34" charset="0"/>
              </a:rPr>
              <a:t>most criminal offences and procedures. </a:t>
            </a:r>
            <a:endParaRPr lang="en-US" altLang="en-US" sz="2000" dirty="0" smtClean="0">
              <a:solidFill>
                <a:schemeClr val="bg2"/>
              </a:solidFill>
              <a:latin typeface="Arial" panose="020B0604020202020204" pitchFamily="34" charset="0"/>
              <a:cs typeface="Arial" panose="020B0604020202020204" pitchFamily="34" charset="0"/>
            </a:endParaRPr>
          </a:p>
          <a:p>
            <a:pPr lvl="0"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smtClean="0">
                <a:solidFill>
                  <a:schemeClr val="bg2"/>
                </a:solidFill>
                <a:latin typeface="Arial" panose="020B0604020202020204" pitchFamily="34" charset="0"/>
                <a:cs typeface="Arial" panose="020B0604020202020204" pitchFamily="34" charset="0"/>
              </a:rPr>
              <a:t>As a result of the </a:t>
            </a:r>
            <a:r>
              <a:rPr lang="en-US" altLang="en-US" sz="2000" dirty="0" err="1" smtClean="0">
                <a:solidFill>
                  <a:schemeClr val="bg2"/>
                </a:solidFill>
                <a:latin typeface="Arial" panose="020B0604020202020204" pitchFamily="34" charset="0"/>
                <a:cs typeface="Arial" panose="020B0604020202020204" pitchFamily="34" charset="0"/>
              </a:rPr>
              <a:t>Westray</a:t>
            </a:r>
            <a:r>
              <a:rPr lang="en-US" altLang="en-US" sz="2000" dirty="0" smtClean="0">
                <a:solidFill>
                  <a:schemeClr val="bg2"/>
                </a:solidFill>
                <a:latin typeface="Arial" panose="020B0604020202020204" pitchFamily="34" charset="0"/>
                <a:cs typeface="Arial" panose="020B0604020202020204" pitchFamily="34" charset="0"/>
              </a:rPr>
              <a:t> LI, the Criminal Code now states:</a:t>
            </a:r>
          </a:p>
          <a:p>
            <a:pPr marL="0" lvl="0" indent="0" eaLnBrk="0" fontAlgn="base" hangingPunct="0">
              <a:spcBef>
                <a:spcPct val="0"/>
              </a:spcBef>
              <a:spcAft>
                <a:spcPct val="0"/>
              </a:spcAft>
              <a:buClr>
                <a:srgbClr val="000000"/>
              </a:buClr>
              <a:buSzPct val="100000"/>
              <a:buNone/>
            </a:pPr>
            <a:endParaRPr lang="en-US" altLang="en-US" sz="1800" i="1" dirty="0" smtClean="0">
              <a:solidFill>
                <a:schemeClr val="bg2"/>
              </a:solidFill>
              <a:latin typeface="Arial" panose="020B0604020202020204" pitchFamily="34" charset="0"/>
              <a:cs typeface="Arial" panose="020B0604020202020204" pitchFamily="34" charset="0"/>
            </a:endParaRPr>
          </a:p>
          <a:p>
            <a:pPr marL="0" lvl="0" indent="0" eaLnBrk="0" fontAlgn="base" hangingPunct="0">
              <a:spcBef>
                <a:spcPct val="0"/>
              </a:spcBef>
              <a:spcAft>
                <a:spcPct val="0"/>
              </a:spcAft>
              <a:buClr>
                <a:srgbClr val="000000"/>
              </a:buClr>
              <a:buSzPct val="100000"/>
              <a:buNone/>
            </a:pPr>
            <a:r>
              <a:rPr lang="en-US" altLang="en-US" sz="1800" i="1" dirty="0" smtClean="0">
                <a:solidFill>
                  <a:schemeClr val="bg2"/>
                </a:solidFill>
                <a:latin typeface="Arial" panose="020B0604020202020204" pitchFamily="34" charset="0"/>
                <a:cs typeface="Arial" panose="020B0604020202020204" pitchFamily="34" charset="0"/>
              </a:rPr>
              <a:t>Duty </a:t>
            </a:r>
            <a:r>
              <a:rPr lang="en-US" altLang="en-US" sz="1800" i="1" dirty="0">
                <a:solidFill>
                  <a:schemeClr val="bg2"/>
                </a:solidFill>
                <a:latin typeface="Arial" panose="020B0604020202020204" pitchFamily="34" charset="0"/>
                <a:cs typeface="Arial" panose="020B0604020202020204" pitchFamily="34" charset="0"/>
              </a:rPr>
              <a:t>of persons directing </a:t>
            </a:r>
            <a:r>
              <a:rPr lang="en-US" altLang="en-US" sz="1800" i="1" dirty="0" smtClean="0">
                <a:solidFill>
                  <a:schemeClr val="bg2"/>
                </a:solidFill>
                <a:latin typeface="Arial" panose="020B0604020202020204" pitchFamily="34" charset="0"/>
                <a:cs typeface="Arial" panose="020B0604020202020204" pitchFamily="34" charset="0"/>
              </a:rPr>
              <a:t>work</a:t>
            </a:r>
          </a:p>
          <a:p>
            <a:pPr marL="0" lvl="0" indent="0" eaLnBrk="0" fontAlgn="base" hangingPunct="0">
              <a:spcBef>
                <a:spcPct val="0"/>
              </a:spcBef>
              <a:spcAft>
                <a:spcPct val="0"/>
              </a:spcAft>
              <a:buClr>
                <a:srgbClr val="000000"/>
              </a:buClr>
              <a:buSzPct val="100000"/>
              <a:buNone/>
            </a:pPr>
            <a:r>
              <a:rPr lang="en-US" altLang="en-US" sz="1800" i="1" dirty="0" smtClean="0">
                <a:solidFill>
                  <a:schemeClr val="bg2"/>
                </a:solidFill>
                <a:latin typeface="Arial" panose="020B0604020202020204" pitchFamily="34" charset="0"/>
                <a:cs typeface="Arial" panose="020B0604020202020204" pitchFamily="34" charset="0"/>
              </a:rPr>
              <a:t>217.1 </a:t>
            </a:r>
            <a:r>
              <a:rPr lang="en-US" altLang="en-US" sz="1800" i="1" dirty="0">
                <a:solidFill>
                  <a:schemeClr val="bg2"/>
                </a:solidFill>
                <a:latin typeface="Arial" panose="020B0604020202020204" pitchFamily="34" charset="0"/>
                <a:cs typeface="Arial" panose="020B0604020202020204" pitchFamily="34" charset="0"/>
              </a:rPr>
              <a:t>Every one who undertakes, or has the </a:t>
            </a:r>
            <a:r>
              <a:rPr lang="en-US" altLang="en-US" sz="1800" i="1" u="sng" dirty="0">
                <a:solidFill>
                  <a:schemeClr val="bg2"/>
                </a:solidFill>
                <a:latin typeface="Arial" panose="020B0604020202020204" pitchFamily="34" charset="0"/>
                <a:cs typeface="Arial" panose="020B0604020202020204" pitchFamily="34" charset="0"/>
              </a:rPr>
              <a:t>authority</a:t>
            </a:r>
            <a:r>
              <a:rPr lang="en-US" altLang="en-US" sz="1800" i="1" dirty="0">
                <a:solidFill>
                  <a:schemeClr val="bg2"/>
                </a:solidFill>
                <a:latin typeface="Arial" panose="020B0604020202020204" pitchFamily="34" charset="0"/>
                <a:cs typeface="Arial" panose="020B0604020202020204" pitchFamily="34" charset="0"/>
              </a:rPr>
              <a:t>, to direct how another person does work or performs a task is under a </a:t>
            </a:r>
            <a:r>
              <a:rPr lang="en-US" altLang="en-US" sz="1800" i="1" u="sng" dirty="0">
                <a:solidFill>
                  <a:schemeClr val="bg2"/>
                </a:solidFill>
                <a:latin typeface="Arial" panose="020B0604020202020204" pitchFamily="34" charset="0"/>
                <a:cs typeface="Arial" panose="020B0604020202020204" pitchFamily="34" charset="0"/>
              </a:rPr>
              <a:t>legal duty to take reasonable steps to prevent bodily harm</a:t>
            </a:r>
            <a:r>
              <a:rPr lang="en-US" altLang="en-US" sz="1800" i="1" dirty="0">
                <a:solidFill>
                  <a:schemeClr val="bg2"/>
                </a:solidFill>
                <a:latin typeface="Arial" panose="020B0604020202020204" pitchFamily="34" charset="0"/>
                <a:cs typeface="Arial" panose="020B0604020202020204" pitchFamily="34" charset="0"/>
              </a:rPr>
              <a:t> to that person, or any other person, arising from that work or task. 2003, c. 21, s. </a:t>
            </a:r>
            <a:r>
              <a:rPr lang="en-US" altLang="en-US" sz="1800" i="1" dirty="0" smtClean="0">
                <a:solidFill>
                  <a:schemeClr val="bg2"/>
                </a:solidFill>
                <a:latin typeface="Arial" panose="020B0604020202020204" pitchFamily="34" charset="0"/>
                <a:cs typeface="Arial" panose="020B0604020202020204" pitchFamily="34" charset="0"/>
              </a:rPr>
              <a:t>3.</a:t>
            </a:r>
          </a:p>
          <a:p>
            <a:pPr marL="0" lvl="0" indent="0" eaLnBrk="0" fontAlgn="base" hangingPunct="0">
              <a:spcBef>
                <a:spcPct val="0"/>
              </a:spcBef>
              <a:spcAft>
                <a:spcPct val="0"/>
              </a:spcAft>
              <a:buClr>
                <a:srgbClr val="000000"/>
              </a:buClr>
              <a:buSzPct val="100000"/>
              <a:buNone/>
            </a:pPr>
            <a:endParaRPr lang="en-US" altLang="en-US" sz="1800" i="1" dirty="0">
              <a:solidFill>
                <a:schemeClr val="bg2"/>
              </a:solidFill>
              <a:latin typeface="Arial" panose="020B0604020202020204" pitchFamily="34" charset="0"/>
              <a:cs typeface="Arial" panose="020B0604020202020204" pitchFamily="34" charset="0"/>
            </a:endParaRPr>
          </a:p>
          <a:p>
            <a:pPr marL="0" indent="0" eaLnBrk="0" fontAlgn="base" hangingPunct="0">
              <a:spcBef>
                <a:spcPct val="0"/>
              </a:spcBef>
              <a:spcAft>
                <a:spcPct val="0"/>
              </a:spcAft>
              <a:buClr>
                <a:srgbClr val="000000"/>
              </a:buClr>
              <a:buSzPct val="100000"/>
              <a:buNone/>
            </a:pPr>
            <a:r>
              <a:rPr lang="en-US" altLang="en-US" sz="1800" i="1" dirty="0">
                <a:solidFill>
                  <a:schemeClr val="bg2"/>
                </a:solidFill>
                <a:latin typeface="Arial" panose="020B0604020202020204" pitchFamily="34" charset="0"/>
                <a:cs typeface="Arial" panose="020B0604020202020204" pitchFamily="34" charset="0"/>
              </a:rPr>
              <a:t>Criminal Negligence</a:t>
            </a:r>
          </a:p>
          <a:p>
            <a:pPr marL="0" indent="0" eaLnBrk="0" fontAlgn="base" hangingPunct="0">
              <a:spcBef>
                <a:spcPct val="0"/>
              </a:spcBef>
              <a:spcAft>
                <a:spcPct val="0"/>
              </a:spcAft>
              <a:buClr>
                <a:srgbClr val="000000"/>
              </a:buClr>
              <a:buSzPct val="100000"/>
              <a:buNone/>
            </a:pPr>
            <a:r>
              <a:rPr lang="en-US" altLang="en-US" sz="1800" i="1" dirty="0">
                <a:solidFill>
                  <a:schemeClr val="bg2"/>
                </a:solidFill>
                <a:latin typeface="Arial" panose="020B0604020202020204" pitchFamily="34" charset="0"/>
                <a:cs typeface="Arial" panose="020B0604020202020204" pitchFamily="34" charset="0"/>
              </a:rPr>
              <a:t>219 (1) </a:t>
            </a:r>
            <a:r>
              <a:rPr lang="en-US" altLang="en-US" sz="1800" i="1" u="sng" dirty="0">
                <a:solidFill>
                  <a:schemeClr val="bg2"/>
                </a:solidFill>
                <a:latin typeface="Arial" panose="020B0604020202020204" pitchFamily="34" charset="0"/>
                <a:cs typeface="Arial" panose="020B0604020202020204" pitchFamily="34" charset="0"/>
              </a:rPr>
              <a:t>Every one is criminally negligent</a:t>
            </a:r>
            <a:r>
              <a:rPr lang="en-US" altLang="en-US" sz="1800" i="1" dirty="0">
                <a:solidFill>
                  <a:schemeClr val="bg2"/>
                </a:solidFill>
                <a:latin typeface="Arial" panose="020B0604020202020204" pitchFamily="34" charset="0"/>
                <a:cs typeface="Arial" panose="020B0604020202020204" pitchFamily="34" charset="0"/>
              </a:rPr>
              <a:t> </a:t>
            </a:r>
            <a:r>
              <a:rPr lang="en-US" altLang="en-US" sz="1800" i="1" dirty="0" smtClean="0">
                <a:solidFill>
                  <a:schemeClr val="bg2"/>
                </a:solidFill>
                <a:latin typeface="Arial" panose="020B0604020202020204" pitchFamily="34" charset="0"/>
                <a:cs typeface="Arial" panose="020B0604020202020204" pitchFamily="34" charset="0"/>
              </a:rPr>
              <a:t>who</a:t>
            </a:r>
          </a:p>
          <a:p>
            <a:pPr marL="0" indent="0" eaLnBrk="0" fontAlgn="base" hangingPunct="0">
              <a:spcBef>
                <a:spcPct val="0"/>
              </a:spcBef>
              <a:spcAft>
                <a:spcPct val="0"/>
              </a:spcAft>
              <a:buClr>
                <a:srgbClr val="000000"/>
              </a:buClr>
              <a:buSzPct val="100000"/>
              <a:buNone/>
            </a:pPr>
            <a:r>
              <a:rPr lang="en-US" altLang="en-US" sz="1800" i="1" dirty="0" smtClean="0">
                <a:solidFill>
                  <a:schemeClr val="bg2"/>
                </a:solidFill>
                <a:latin typeface="Arial" panose="020B0604020202020204" pitchFamily="34" charset="0"/>
                <a:cs typeface="Arial" panose="020B0604020202020204" pitchFamily="34" charset="0"/>
              </a:rPr>
              <a:t>(a) in doing anything, or</a:t>
            </a:r>
          </a:p>
          <a:p>
            <a:pPr marL="0" indent="0" eaLnBrk="0" fontAlgn="base" hangingPunct="0">
              <a:spcBef>
                <a:spcPct val="0"/>
              </a:spcBef>
              <a:spcAft>
                <a:spcPct val="0"/>
              </a:spcAft>
              <a:buClr>
                <a:srgbClr val="000000"/>
              </a:buClr>
              <a:buSzPct val="100000"/>
              <a:buNone/>
            </a:pPr>
            <a:r>
              <a:rPr lang="en-US" altLang="en-US" sz="1800" i="1" dirty="0" smtClean="0">
                <a:solidFill>
                  <a:schemeClr val="bg2"/>
                </a:solidFill>
                <a:latin typeface="Arial" panose="020B0604020202020204" pitchFamily="34" charset="0"/>
                <a:cs typeface="Arial" panose="020B0604020202020204" pitchFamily="34" charset="0"/>
              </a:rPr>
              <a:t>(</a:t>
            </a:r>
            <a:r>
              <a:rPr lang="en-US" altLang="en-US" sz="1800" i="1" dirty="0">
                <a:solidFill>
                  <a:schemeClr val="bg2"/>
                </a:solidFill>
                <a:latin typeface="Arial" panose="020B0604020202020204" pitchFamily="34" charset="0"/>
                <a:cs typeface="Arial" panose="020B0604020202020204" pitchFamily="34" charset="0"/>
              </a:rPr>
              <a:t>b) in </a:t>
            </a:r>
            <a:r>
              <a:rPr lang="en-US" altLang="en-US" sz="1800" i="1" u="sng" dirty="0">
                <a:solidFill>
                  <a:schemeClr val="bg2"/>
                </a:solidFill>
                <a:latin typeface="Arial" panose="020B0604020202020204" pitchFamily="34" charset="0"/>
                <a:cs typeface="Arial" panose="020B0604020202020204" pitchFamily="34" charset="0"/>
              </a:rPr>
              <a:t>omitting to do anything that it is his duty</a:t>
            </a:r>
            <a:r>
              <a:rPr lang="en-US" altLang="en-US" sz="1800" i="1" dirty="0">
                <a:solidFill>
                  <a:schemeClr val="bg2"/>
                </a:solidFill>
                <a:latin typeface="Arial" panose="020B0604020202020204" pitchFamily="34" charset="0"/>
                <a:cs typeface="Arial" panose="020B0604020202020204" pitchFamily="34" charset="0"/>
              </a:rPr>
              <a:t> to do,</a:t>
            </a:r>
          </a:p>
          <a:p>
            <a:pPr marL="0" indent="0" eaLnBrk="0" fontAlgn="base" hangingPunct="0">
              <a:spcBef>
                <a:spcPct val="0"/>
              </a:spcBef>
              <a:spcAft>
                <a:spcPct val="0"/>
              </a:spcAft>
              <a:buClr>
                <a:srgbClr val="000000"/>
              </a:buClr>
              <a:buSzPct val="100000"/>
              <a:buNone/>
            </a:pPr>
            <a:r>
              <a:rPr lang="en-US" altLang="en-US" sz="1800" i="1" dirty="0">
                <a:solidFill>
                  <a:schemeClr val="bg2"/>
                </a:solidFill>
                <a:latin typeface="Arial" panose="020B0604020202020204" pitchFamily="34" charset="0"/>
                <a:cs typeface="Arial" panose="020B0604020202020204" pitchFamily="34" charset="0"/>
              </a:rPr>
              <a:t>shows wanton or reckless disregard for the lives or </a:t>
            </a:r>
            <a:r>
              <a:rPr lang="en-US" altLang="en-US" sz="1800" i="1" dirty="0" smtClean="0">
                <a:solidFill>
                  <a:schemeClr val="bg2"/>
                </a:solidFill>
                <a:latin typeface="Arial" panose="020B0604020202020204" pitchFamily="34" charset="0"/>
                <a:cs typeface="Arial" panose="020B0604020202020204" pitchFamily="34" charset="0"/>
              </a:rPr>
              <a:t/>
            </a:r>
            <a:br>
              <a:rPr lang="en-US" altLang="en-US" sz="1800" i="1" dirty="0" smtClean="0">
                <a:solidFill>
                  <a:schemeClr val="bg2"/>
                </a:solidFill>
                <a:latin typeface="Arial" panose="020B0604020202020204" pitchFamily="34" charset="0"/>
                <a:cs typeface="Arial" panose="020B0604020202020204" pitchFamily="34" charset="0"/>
              </a:rPr>
            </a:br>
            <a:r>
              <a:rPr lang="en-US" altLang="en-US" sz="1800" i="1" dirty="0" smtClean="0">
                <a:solidFill>
                  <a:schemeClr val="bg2"/>
                </a:solidFill>
                <a:latin typeface="Arial" panose="020B0604020202020204" pitchFamily="34" charset="0"/>
                <a:cs typeface="Arial" panose="020B0604020202020204" pitchFamily="34" charset="0"/>
              </a:rPr>
              <a:t>safety </a:t>
            </a:r>
            <a:r>
              <a:rPr lang="en-US" altLang="en-US" sz="1800" i="1" dirty="0">
                <a:solidFill>
                  <a:schemeClr val="bg2"/>
                </a:solidFill>
                <a:latin typeface="Arial" panose="020B0604020202020204" pitchFamily="34" charset="0"/>
                <a:cs typeface="Arial" panose="020B0604020202020204" pitchFamily="34" charset="0"/>
              </a:rPr>
              <a:t>of other persons.</a:t>
            </a:r>
          </a:p>
          <a:p>
            <a:pPr marL="0" indent="0" eaLnBrk="0" fontAlgn="base" hangingPunct="0">
              <a:spcBef>
                <a:spcPct val="0"/>
              </a:spcBef>
              <a:spcAft>
                <a:spcPct val="0"/>
              </a:spcAft>
              <a:buClr>
                <a:srgbClr val="000000"/>
              </a:buClr>
              <a:buSzPct val="100000"/>
              <a:buNone/>
            </a:pPr>
            <a:endParaRPr lang="en-US" altLang="en-US" sz="1800" i="1" dirty="0">
              <a:solidFill>
                <a:schemeClr val="bg2"/>
              </a:solidFill>
              <a:latin typeface="Arial" panose="020B0604020202020204" pitchFamily="34" charset="0"/>
              <a:cs typeface="Arial" panose="020B0604020202020204" pitchFamily="34" charset="0"/>
            </a:endParaRPr>
          </a:p>
          <a:p>
            <a:pPr marL="0" indent="0" eaLnBrk="0" fontAlgn="base" hangingPunct="0">
              <a:spcBef>
                <a:spcPct val="0"/>
              </a:spcBef>
              <a:spcAft>
                <a:spcPct val="0"/>
              </a:spcAft>
              <a:buClr>
                <a:srgbClr val="000000"/>
              </a:buClr>
              <a:buSzPct val="100000"/>
              <a:buNone/>
            </a:pPr>
            <a:r>
              <a:rPr lang="en-US" altLang="en-US" sz="1800" i="1" dirty="0">
                <a:solidFill>
                  <a:schemeClr val="bg2"/>
                </a:solidFill>
                <a:latin typeface="Arial" panose="020B0604020202020204" pitchFamily="34" charset="0"/>
                <a:cs typeface="Arial" panose="020B0604020202020204" pitchFamily="34" charset="0"/>
              </a:rPr>
              <a:t>Definition of duty </a:t>
            </a:r>
          </a:p>
          <a:p>
            <a:pPr marL="0" indent="0" eaLnBrk="0" fontAlgn="base" hangingPunct="0">
              <a:spcBef>
                <a:spcPct val="0"/>
              </a:spcBef>
              <a:spcAft>
                <a:spcPct val="0"/>
              </a:spcAft>
              <a:buClr>
                <a:srgbClr val="000000"/>
              </a:buClr>
              <a:buSzPct val="100000"/>
              <a:buNone/>
            </a:pPr>
            <a:r>
              <a:rPr lang="en-US" altLang="en-US" sz="1800" i="1" dirty="0">
                <a:solidFill>
                  <a:schemeClr val="bg2"/>
                </a:solidFill>
                <a:latin typeface="Arial" panose="020B0604020202020204" pitchFamily="34" charset="0"/>
                <a:cs typeface="Arial" panose="020B0604020202020204" pitchFamily="34" charset="0"/>
              </a:rPr>
              <a:t>219 (2) For the purposes of this section, duty </a:t>
            </a:r>
            <a:r>
              <a:rPr lang="en-US" altLang="en-US" sz="1800" i="1" dirty="0" smtClean="0">
                <a:solidFill>
                  <a:schemeClr val="bg2"/>
                </a:solidFill>
                <a:latin typeface="Arial" panose="020B0604020202020204" pitchFamily="34" charset="0"/>
                <a:cs typeface="Arial" panose="020B0604020202020204" pitchFamily="34" charset="0"/>
              </a:rPr>
              <a:t>means </a:t>
            </a:r>
            <a:r>
              <a:rPr lang="en-US" altLang="en-US" sz="1800" i="1" dirty="0">
                <a:solidFill>
                  <a:schemeClr val="bg2"/>
                </a:solidFill>
                <a:latin typeface="Arial" panose="020B0604020202020204" pitchFamily="34" charset="0"/>
                <a:cs typeface="Arial" panose="020B0604020202020204" pitchFamily="34" charset="0"/>
              </a:rPr>
              <a:t>a duty imposed by law. R.S., c. C-34, s. 202.</a:t>
            </a:r>
          </a:p>
        </p:txBody>
      </p:sp>
      <p:pic>
        <p:nvPicPr>
          <p:cNvPr id="5" name="Picture 4">
            <a:extLst>
              <a:ext uri="{FF2B5EF4-FFF2-40B4-BE49-F238E27FC236}">
                <a16:creationId xmlns:a16="http://schemas.microsoft.com/office/drawing/2014/main" id="{EE690205-2915-4326-B7E8-791C1FF10372}"/>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xmlns="" r:id="rId6"/>
              </a:ext>
            </a:extLst>
          </a:blip>
          <a:stretch>
            <a:fillRect/>
          </a:stretch>
        </p:blipFill>
        <p:spPr>
          <a:xfrm>
            <a:off x="6490420" y="3265624"/>
            <a:ext cx="1887862" cy="2086961"/>
          </a:xfrm>
          <a:prstGeom prst="rect">
            <a:avLst/>
          </a:prstGeom>
        </p:spPr>
      </p:pic>
      <p:sp>
        <p:nvSpPr>
          <p:cNvPr id="7" name="Rectangle 2"/>
          <p:cNvSpPr>
            <a:spLocks noChangeArrowheads="1"/>
          </p:cNvSpPr>
          <p:nvPr/>
        </p:nvSpPr>
        <p:spPr bwMode="auto">
          <a:xfrm>
            <a:off x="455613" y="182880"/>
            <a:ext cx="8226425" cy="5486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lvl="0" fontAlgn="base">
              <a:spcBef>
                <a:spcPct val="0"/>
              </a:spcBef>
              <a:spcAft>
                <a:spcPct val="0"/>
              </a:spcAft>
              <a:buClrTx/>
              <a:buSzTx/>
              <a:buNone/>
            </a:pPr>
            <a:r>
              <a:rPr lang="en-US" altLang="en-US" sz="2400" b="1" i="1" dirty="0">
                <a:solidFill>
                  <a:srgbClr val="000000"/>
                </a:solidFill>
              </a:rPr>
              <a:t>OH&amp;S Under </a:t>
            </a:r>
            <a:r>
              <a:rPr lang="en-US" altLang="en-US" sz="2400" b="1" i="1" dirty="0" smtClean="0">
                <a:solidFill>
                  <a:srgbClr val="000000"/>
                </a:solidFill>
              </a:rPr>
              <a:t>the Criminal Code of Canada:</a:t>
            </a:r>
            <a:endParaRPr lang="en-US" altLang="en-US" sz="2400" b="1" i="1" dirty="0">
              <a:solidFill>
                <a:srgbClr val="000000"/>
              </a:solidFill>
            </a:endParaRPr>
          </a:p>
        </p:txBody>
      </p:sp>
      <p:sp>
        <p:nvSpPr>
          <p:cNvPr id="9" name="Slide Number Placeholder 1"/>
          <p:cNvSpPr txBox="1">
            <a:spLocks noGrp="1"/>
          </p:cNvSpPr>
          <p:nvPr/>
        </p:nvSpPr>
        <p:spPr bwMode="auto">
          <a:xfrm>
            <a:off x="7620000" y="6477000"/>
            <a:ext cx="914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0432A0-8F3C-4F18-BC66-19FC0E5B084E}" type="slidenum">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10" name="Rectangle 2"/>
          <p:cNvSpPr>
            <a:spLocks noChangeArrowheads="1"/>
          </p:cNvSpPr>
          <p:nvPr/>
        </p:nvSpPr>
        <p:spPr bwMode="auto">
          <a:xfrm>
            <a:off x="457200" y="6400800"/>
            <a:ext cx="4114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1" u="none" strike="noStrike" kern="1200" cap="none" spc="0" normalizeH="0" baseline="0" noProof="0" dirty="0" smtClean="0">
                <a:ln>
                  <a:noFill/>
                </a:ln>
                <a:solidFill>
                  <a:schemeClr val="bg2"/>
                </a:solidFill>
                <a:effectLst/>
                <a:uLnTx/>
                <a:uFillTx/>
                <a:latin typeface="Times New Roman" panose="02020603050405020304" pitchFamily="18" charset="0"/>
                <a:ea typeface="+mn-ea"/>
                <a:cs typeface="+mn-cs"/>
              </a:rPr>
              <a:t>Chapter 6.3: OH&amp;S In Canada</a:t>
            </a:r>
            <a:endParaRPr kumimoji="0" lang="en-US" altLang="en-US" sz="1800" b="1" i="1" u="none" strike="noStrike" kern="1200" cap="none" spc="0" normalizeH="0" baseline="0" noProof="0" dirty="0">
              <a:ln>
                <a:noFill/>
              </a:ln>
              <a:solidFill>
                <a:schemeClr val="bg2"/>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424826215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455613" y="730250"/>
            <a:ext cx="8226425" cy="5483225"/>
          </a:xfrm>
          <a:prstGeom prst="rect">
            <a:avLst/>
          </a:prstGeom>
          <a:solidFill>
            <a:srgbClr val="FFFFFF"/>
          </a:solidFill>
          <a:ln w="9525">
            <a:solidFill>
              <a:srgbClr val="000000"/>
            </a:solidFill>
            <a:miter lim="800000"/>
            <a:headEnd/>
            <a:tailEnd/>
          </a:ln>
        </p:spPr>
        <p:txBody>
          <a:bodyPr/>
          <a:lstStyle>
            <a:lvl1pPr marL="609600" indent="-609600">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990600" indent="-533400">
              <a:spcBef>
                <a:spcPct val="20000"/>
              </a:spcBef>
              <a:buChar char="–"/>
              <a:defRPr sz="2800">
                <a:solidFill>
                  <a:schemeClr val="tx1"/>
                </a:solidFill>
                <a:latin typeface="Times New Roman" panose="02020603050405020304" pitchFamily="18" charset="0"/>
              </a:defRPr>
            </a:lvl2pPr>
            <a:lvl3pPr marL="1371600" indent="-457200">
              <a:spcBef>
                <a:spcPct val="20000"/>
              </a:spcBef>
              <a:buChar char="•"/>
              <a:defRPr sz="2400">
                <a:solidFill>
                  <a:schemeClr val="tx1"/>
                </a:solidFill>
                <a:latin typeface="Times New Roman" panose="02020603050405020304" pitchFamily="18" charset="0"/>
              </a:defRPr>
            </a:lvl3pPr>
            <a:lvl4pPr marL="1752600" indent="-381000">
              <a:spcBef>
                <a:spcPct val="20000"/>
              </a:spcBef>
              <a:buChar char="–"/>
              <a:defRPr sz="2000">
                <a:solidFill>
                  <a:schemeClr val="tx1"/>
                </a:solidFill>
                <a:latin typeface="Times New Roman" panose="02020603050405020304" pitchFamily="18" charset="0"/>
              </a:defRPr>
            </a:lvl4pPr>
            <a:lvl5pPr marL="2209800" indent="-381000">
              <a:spcBef>
                <a:spcPct val="20000"/>
              </a:spcBef>
              <a:buSzPct val="65000"/>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lvl="0" indent="0" eaLnBrk="0" fontAlgn="base" hangingPunct="0">
              <a:spcBef>
                <a:spcPct val="0"/>
              </a:spcBef>
              <a:spcAft>
                <a:spcPct val="0"/>
              </a:spcAft>
              <a:buClr>
                <a:srgbClr val="000000"/>
              </a:buClr>
              <a:buSzPct val="100000"/>
              <a:buNone/>
            </a:pPr>
            <a:r>
              <a:rPr lang="en-US" altLang="en-US" sz="1800" b="1" dirty="0" smtClean="0">
                <a:solidFill>
                  <a:srgbClr val="000000"/>
                </a:solidFill>
                <a:latin typeface="Arial" panose="020B0604020202020204" pitchFamily="34" charset="0"/>
                <a:cs typeface="Arial" panose="020B0604020202020204" pitchFamily="34" charset="0"/>
              </a:rPr>
              <a:t>Engineering and Geoscience Professions Act of Alberta:</a:t>
            </a:r>
          </a:p>
          <a:p>
            <a:pPr marL="0" lvl="0" indent="0" eaLnBrk="0" fontAlgn="base" hangingPunct="0">
              <a:spcBef>
                <a:spcPct val="0"/>
              </a:spcBef>
              <a:spcAft>
                <a:spcPct val="0"/>
              </a:spcAft>
              <a:buClr>
                <a:srgbClr val="000000"/>
              </a:buClr>
              <a:buSzPct val="100000"/>
              <a:buNone/>
            </a:pPr>
            <a:endParaRPr lang="en-US" altLang="en-US" sz="1800" b="1" dirty="0">
              <a:solidFill>
                <a:srgbClr val="000000"/>
              </a:solidFill>
              <a:latin typeface="Arial" panose="020B0604020202020204" pitchFamily="34" charset="0"/>
              <a:cs typeface="Arial" panose="020B0604020202020204" pitchFamily="34" charset="0"/>
            </a:endParaRPr>
          </a:p>
          <a:p>
            <a:pPr lvl="0" eaLnBrk="0" fontAlgn="base" hangingPunct="0">
              <a:spcBef>
                <a:spcPct val="0"/>
              </a:spcBef>
              <a:spcAft>
                <a:spcPct val="0"/>
              </a:spcAft>
              <a:buClr>
                <a:srgbClr val="000000"/>
              </a:buClr>
              <a:buSzPct val="100000"/>
              <a:buFont typeface="Wingdings" panose="05000000000000000000" pitchFamily="2" charset="2"/>
              <a:buChar char="Ø"/>
            </a:pPr>
            <a:r>
              <a:rPr lang="en-US" altLang="en-US" sz="1800" dirty="0">
                <a:solidFill>
                  <a:srgbClr val="000000"/>
                </a:solidFill>
                <a:latin typeface="Arial" panose="020B0604020202020204" pitchFamily="34" charset="0"/>
                <a:cs typeface="Arial" panose="020B0604020202020204" pitchFamily="34" charset="0"/>
              </a:rPr>
              <a:t>Professional engineering has its own provincial </a:t>
            </a:r>
            <a:r>
              <a:rPr lang="en-US" altLang="en-US" sz="1800" dirty="0" smtClean="0">
                <a:solidFill>
                  <a:srgbClr val="000000"/>
                </a:solidFill>
                <a:latin typeface="Arial" panose="020B0604020202020204" pitchFamily="34" charset="0"/>
                <a:cs typeface="Arial" panose="020B0604020202020204" pitchFamily="34" charset="0"/>
              </a:rPr>
              <a:t>legislation                     and is self-governing. </a:t>
            </a:r>
            <a:br>
              <a:rPr lang="en-US" altLang="en-US" sz="1800" dirty="0" smtClean="0">
                <a:solidFill>
                  <a:srgbClr val="000000"/>
                </a:solidFill>
                <a:latin typeface="Arial" panose="020B0604020202020204" pitchFamily="34" charset="0"/>
                <a:cs typeface="Arial" panose="020B0604020202020204" pitchFamily="34" charset="0"/>
              </a:rPr>
            </a:br>
            <a:endParaRPr lang="en-US" altLang="en-US" sz="1800" dirty="0" smtClean="0">
              <a:solidFill>
                <a:srgbClr val="000000"/>
              </a:solidFill>
              <a:latin typeface="Arial" panose="020B0604020202020204" pitchFamily="34" charset="0"/>
              <a:cs typeface="Arial" panose="020B0604020202020204" pitchFamily="34" charset="0"/>
            </a:endParaRPr>
          </a:p>
          <a:p>
            <a:pPr marL="0" lvl="0" indent="0" eaLnBrk="0" fontAlgn="base" hangingPunct="0">
              <a:spcBef>
                <a:spcPct val="0"/>
              </a:spcBef>
              <a:spcAft>
                <a:spcPct val="0"/>
              </a:spcAft>
              <a:buClr>
                <a:srgbClr val="000000"/>
              </a:buClr>
              <a:buSzPct val="100000"/>
              <a:buNone/>
            </a:pPr>
            <a:r>
              <a:rPr lang="en-US" altLang="en-US" sz="1800" dirty="0" smtClean="0">
                <a:solidFill>
                  <a:srgbClr val="000000"/>
                </a:solidFill>
                <a:latin typeface="Arial" panose="020B0604020202020204" pitchFamily="34" charset="0"/>
                <a:cs typeface="Arial" panose="020B0604020202020204" pitchFamily="34" charset="0"/>
              </a:rPr>
              <a:t> </a:t>
            </a:r>
          </a:p>
          <a:p>
            <a:pPr lvl="0" eaLnBrk="0" fontAlgn="base" hangingPunct="0">
              <a:spcBef>
                <a:spcPct val="0"/>
              </a:spcBef>
              <a:spcAft>
                <a:spcPct val="0"/>
              </a:spcAft>
              <a:buClr>
                <a:srgbClr val="000000"/>
              </a:buClr>
              <a:buSzPct val="100000"/>
              <a:buFont typeface="Wingdings" panose="05000000000000000000" pitchFamily="2" charset="2"/>
              <a:buChar char="Ø"/>
            </a:pPr>
            <a:r>
              <a:rPr lang="en-US" altLang="en-US" sz="1800" dirty="0" smtClean="0">
                <a:solidFill>
                  <a:srgbClr val="000000"/>
                </a:solidFill>
                <a:latin typeface="Arial" panose="020B0604020202020204" pitchFamily="34" charset="0"/>
                <a:cs typeface="Arial" panose="020B0604020202020204" pitchFamily="34" charset="0"/>
              </a:rPr>
              <a:t>APEGA </a:t>
            </a:r>
            <a:r>
              <a:rPr lang="en-US" altLang="en-US" sz="1800" dirty="0">
                <a:solidFill>
                  <a:srgbClr val="000000"/>
                </a:solidFill>
                <a:latin typeface="Arial" panose="020B0604020202020204" pitchFamily="34" charset="0"/>
                <a:cs typeface="Arial" panose="020B0604020202020204" pitchFamily="34" charset="0"/>
              </a:rPr>
              <a:t>is the regulator that makes sure engineering and geoscience professionals in Alberta carry out their work according to the requirements in the Act.</a:t>
            </a:r>
          </a:p>
          <a:p>
            <a:pPr lvl="0" eaLnBrk="0" fontAlgn="base" hangingPunct="0">
              <a:spcBef>
                <a:spcPct val="0"/>
              </a:spcBef>
              <a:spcAft>
                <a:spcPct val="0"/>
              </a:spcAft>
              <a:buClr>
                <a:srgbClr val="000000"/>
              </a:buClr>
              <a:buSzPct val="100000"/>
              <a:buFont typeface="Wingdings" panose="05000000000000000000" pitchFamily="2" charset="2"/>
              <a:buChar char="Ø"/>
            </a:pPr>
            <a:endParaRPr lang="en-US" altLang="en-US" sz="1800" dirty="0">
              <a:solidFill>
                <a:srgbClr val="000000"/>
              </a:solidFill>
              <a:latin typeface="Arial" panose="020B0604020202020204" pitchFamily="34" charset="0"/>
              <a:cs typeface="Arial" panose="020B0604020202020204" pitchFamily="34" charset="0"/>
            </a:endParaRPr>
          </a:p>
          <a:p>
            <a:pPr lvl="0" eaLnBrk="0" fontAlgn="base" hangingPunct="0">
              <a:spcBef>
                <a:spcPct val="0"/>
              </a:spcBef>
              <a:spcAft>
                <a:spcPct val="0"/>
              </a:spcAft>
              <a:buClr>
                <a:srgbClr val="000000"/>
              </a:buClr>
              <a:buSzPct val="100000"/>
              <a:buFont typeface="Wingdings" panose="05000000000000000000" pitchFamily="2" charset="2"/>
              <a:buChar char="Ø"/>
            </a:pPr>
            <a:r>
              <a:rPr lang="en-US" altLang="en-US" sz="1800" b="1" dirty="0" smtClean="0">
                <a:solidFill>
                  <a:srgbClr val="000000"/>
                </a:solidFill>
                <a:latin typeface="Arial" panose="020B0604020202020204" pitchFamily="34" charset="0"/>
                <a:cs typeface="Arial" panose="020B0604020202020204" pitchFamily="34" charset="0"/>
              </a:rPr>
              <a:t>Act 2(1): </a:t>
            </a:r>
            <a:r>
              <a:rPr lang="en-US" altLang="en-US" sz="1800" dirty="0" smtClean="0">
                <a:solidFill>
                  <a:srgbClr val="000000"/>
                </a:solidFill>
                <a:latin typeface="Arial" panose="020B0604020202020204" pitchFamily="34" charset="0"/>
                <a:cs typeface="Arial" panose="020B0604020202020204" pitchFamily="34" charset="0"/>
              </a:rPr>
              <a:t>No </a:t>
            </a:r>
            <a:r>
              <a:rPr lang="en-US" altLang="en-US" sz="1800" dirty="0">
                <a:solidFill>
                  <a:srgbClr val="000000"/>
                </a:solidFill>
                <a:latin typeface="Arial" panose="020B0604020202020204" pitchFamily="34" charset="0"/>
                <a:cs typeface="Arial" panose="020B0604020202020204" pitchFamily="34" charset="0"/>
              </a:rPr>
              <a:t>individual, corporation, partnership or other entity, except a professional engineer…shall engage in the practice of engineering…... </a:t>
            </a:r>
            <a:br>
              <a:rPr lang="en-US" altLang="en-US" sz="1800" dirty="0">
                <a:solidFill>
                  <a:srgbClr val="000000"/>
                </a:solidFill>
                <a:latin typeface="Arial" panose="020B0604020202020204" pitchFamily="34" charset="0"/>
                <a:cs typeface="Arial" panose="020B0604020202020204" pitchFamily="34" charset="0"/>
              </a:rPr>
            </a:br>
            <a:endParaRPr lang="en-US" altLang="en-US" sz="1800" dirty="0">
              <a:solidFill>
                <a:srgbClr val="000000"/>
              </a:solidFill>
              <a:latin typeface="Arial" panose="020B0604020202020204" pitchFamily="34" charset="0"/>
              <a:cs typeface="Arial" panose="020B0604020202020204" pitchFamily="34" charset="0"/>
            </a:endParaRPr>
          </a:p>
          <a:p>
            <a:pPr marL="609600" marR="0" lvl="0" indent="-609600" algn="l" defTabSz="914400" rtl="0" eaLnBrk="0" fontAlgn="base" latinLnBrk="0" hangingPunct="0">
              <a:lnSpc>
                <a:spcPct val="100000"/>
              </a:lnSpc>
              <a:spcBef>
                <a:spcPct val="0"/>
              </a:spcBef>
              <a:spcAft>
                <a:spcPct val="0"/>
              </a:spcAft>
              <a:buClr>
                <a:srgbClr val="000000"/>
              </a:buClr>
              <a:buSzPct val="100000"/>
              <a:buFont typeface="Wingdings" panose="05000000000000000000" pitchFamily="2" charset="2"/>
              <a:buChar char="Ø"/>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D7029368-29DE-4E15-92F7-C614EA74FD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3945" y="4290038"/>
            <a:ext cx="1889760" cy="1653541"/>
          </a:xfrm>
          <a:prstGeom prst="rect">
            <a:avLst/>
          </a:prstGeom>
        </p:spPr>
      </p:pic>
      <p:sp>
        <p:nvSpPr>
          <p:cNvPr id="6" name="Rectangle 2"/>
          <p:cNvSpPr>
            <a:spLocks noChangeArrowheads="1"/>
          </p:cNvSpPr>
          <p:nvPr/>
        </p:nvSpPr>
        <p:spPr bwMode="auto">
          <a:xfrm>
            <a:off x="455613" y="182880"/>
            <a:ext cx="8226425" cy="5486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lvl="0" fontAlgn="base">
              <a:spcBef>
                <a:spcPct val="0"/>
              </a:spcBef>
              <a:spcAft>
                <a:spcPct val="0"/>
              </a:spcAft>
              <a:buClrTx/>
              <a:buSzTx/>
              <a:buNone/>
            </a:pPr>
            <a:r>
              <a:rPr lang="en-US" altLang="en-US" sz="2400" b="1" i="1" dirty="0">
                <a:solidFill>
                  <a:srgbClr val="000000"/>
                </a:solidFill>
              </a:rPr>
              <a:t>OH&amp;S </a:t>
            </a:r>
            <a:r>
              <a:rPr lang="en-US" altLang="en-US" sz="2400" b="1" i="1" dirty="0" smtClean="0">
                <a:solidFill>
                  <a:srgbClr val="000000"/>
                </a:solidFill>
              </a:rPr>
              <a:t>per </a:t>
            </a:r>
            <a:r>
              <a:rPr lang="en-US" altLang="en-US" sz="2400" b="1" i="1" dirty="0">
                <a:solidFill>
                  <a:srgbClr val="000000"/>
                </a:solidFill>
              </a:rPr>
              <a:t>the Engineering and Geoscience Professions </a:t>
            </a:r>
            <a:r>
              <a:rPr lang="en-US" altLang="en-US" sz="2400" b="1" i="1" dirty="0" smtClean="0">
                <a:solidFill>
                  <a:srgbClr val="000000"/>
                </a:solidFill>
              </a:rPr>
              <a:t>Act AB</a:t>
            </a:r>
            <a:endParaRPr lang="en-US" altLang="en-US" sz="2400" b="1" i="1" dirty="0">
              <a:solidFill>
                <a:srgbClr val="000000"/>
              </a:solidFill>
            </a:endParaRPr>
          </a:p>
        </p:txBody>
      </p:sp>
      <p:sp>
        <p:nvSpPr>
          <p:cNvPr id="8" name="Slide Number Placeholder 1"/>
          <p:cNvSpPr txBox="1">
            <a:spLocks noGrp="1"/>
          </p:cNvSpPr>
          <p:nvPr/>
        </p:nvSpPr>
        <p:spPr bwMode="auto">
          <a:xfrm>
            <a:off x="7620000" y="6477000"/>
            <a:ext cx="914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0432A0-8F3C-4F18-BC66-19FC0E5B084E}" type="slidenum">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9" name="Rectangle 2"/>
          <p:cNvSpPr>
            <a:spLocks noChangeArrowheads="1"/>
          </p:cNvSpPr>
          <p:nvPr/>
        </p:nvSpPr>
        <p:spPr bwMode="auto">
          <a:xfrm>
            <a:off x="457200" y="6400800"/>
            <a:ext cx="4114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1" u="none" strike="noStrike" kern="1200" cap="none" spc="0" normalizeH="0" baseline="0" noProof="0" dirty="0" smtClean="0">
                <a:ln>
                  <a:noFill/>
                </a:ln>
                <a:solidFill>
                  <a:schemeClr val="bg2"/>
                </a:solidFill>
                <a:effectLst/>
                <a:uLnTx/>
                <a:uFillTx/>
                <a:latin typeface="Times New Roman" panose="02020603050405020304" pitchFamily="18" charset="0"/>
                <a:ea typeface="+mn-ea"/>
                <a:cs typeface="+mn-cs"/>
              </a:rPr>
              <a:t>Chapter 6.3: OH&amp;S In Canada</a:t>
            </a:r>
            <a:endParaRPr kumimoji="0" lang="en-US" altLang="en-US" sz="1800" b="1" i="1" u="none" strike="noStrike" kern="1200" cap="none" spc="0" normalizeH="0" baseline="0" noProof="0" dirty="0">
              <a:ln>
                <a:noFill/>
              </a:ln>
              <a:solidFill>
                <a:schemeClr val="bg2"/>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402550846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455613" y="730250"/>
            <a:ext cx="8226425" cy="5483225"/>
          </a:xfrm>
          <a:prstGeom prst="rect">
            <a:avLst/>
          </a:prstGeom>
          <a:solidFill>
            <a:srgbClr val="FFFFFF"/>
          </a:solidFill>
          <a:ln w="9525">
            <a:solidFill>
              <a:srgbClr val="000000"/>
            </a:solidFill>
            <a:miter lim="800000"/>
            <a:headEnd/>
            <a:tailEnd/>
          </a:ln>
        </p:spPr>
        <p:txBody>
          <a:bodyPr/>
          <a:lstStyle>
            <a:lvl1pPr marL="609600" indent="-609600">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990600" indent="-533400">
              <a:spcBef>
                <a:spcPct val="20000"/>
              </a:spcBef>
              <a:buChar char="–"/>
              <a:defRPr sz="2800">
                <a:solidFill>
                  <a:schemeClr val="tx1"/>
                </a:solidFill>
                <a:latin typeface="Times New Roman" panose="02020603050405020304" pitchFamily="18" charset="0"/>
              </a:defRPr>
            </a:lvl2pPr>
            <a:lvl3pPr marL="1371600" indent="-457200">
              <a:spcBef>
                <a:spcPct val="20000"/>
              </a:spcBef>
              <a:buChar char="•"/>
              <a:defRPr sz="2400">
                <a:solidFill>
                  <a:schemeClr val="tx1"/>
                </a:solidFill>
                <a:latin typeface="Times New Roman" panose="02020603050405020304" pitchFamily="18" charset="0"/>
              </a:defRPr>
            </a:lvl3pPr>
            <a:lvl4pPr marL="1752600" indent="-381000">
              <a:spcBef>
                <a:spcPct val="20000"/>
              </a:spcBef>
              <a:buChar char="–"/>
              <a:defRPr sz="2000">
                <a:solidFill>
                  <a:schemeClr val="tx1"/>
                </a:solidFill>
                <a:latin typeface="Times New Roman" panose="02020603050405020304" pitchFamily="18" charset="0"/>
              </a:defRPr>
            </a:lvl4pPr>
            <a:lvl5pPr marL="2209800" indent="-381000">
              <a:spcBef>
                <a:spcPct val="20000"/>
              </a:spcBef>
              <a:buSzPct val="65000"/>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lvl="0" eaLnBrk="0" fontAlgn="base" hangingPunct="0">
              <a:spcBef>
                <a:spcPct val="0"/>
              </a:spcBef>
              <a:spcAft>
                <a:spcPct val="0"/>
              </a:spcAft>
              <a:buClr>
                <a:srgbClr val="000000"/>
              </a:buClr>
              <a:buSzPct val="100000"/>
              <a:buFont typeface="Wingdings" panose="05000000000000000000" pitchFamily="2" charset="2"/>
              <a:buChar char="Ø"/>
            </a:pPr>
            <a:endParaRPr lang="en-US" altLang="en-US" sz="2000" dirty="0">
              <a:solidFill>
                <a:srgbClr val="000000"/>
              </a:solidFill>
              <a:latin typeface="Arial" panose="020B0604020202020204" pitchFamily="34" charset="0"/>
              <a:cs typeface="Arial" panose="020B0604020202020204" pitchFamily="34" charset="0"/>
            </a:endParaRPr>
          </a:p>
          <a:p>
            <a:pPr lvl="0" eaLnBrk="0" fontAlgn="base" hangingPunct="0">
              <a:spcBef>
                <a:spcPct val="0"/>
              </a:spcBef>
              <a:spcAft>
                <a:spcPct val="0"/>
              </a:spcAft>
              <a:buClr>
                <a:srgbClr val="000000"/>
              </a:buClr>
              <a:buSzPct val="100000"/>
              <a:buFont typeface="Wingdings" panose="05000000000000000000" pitchFamily="2" charset="2"/>
              <a:buChar char="Ø"/>
            </a:pPr>
            <a:r>
              <a:rPr lang="en-US" altLang="en-US" sz="2000" b="1" dirty="0" smtClean="0">
                <a:solidFill>
                  <a:srgbClr val="000000"/>
                </a:solidFill>
                <a:latin typeface="Arial" panose="020B0604020202020204" pitchFamily="34" charset="0"/>
                <a:cs typeface="Arial" panose="020B0604020202020204" pitchFamily="34" charset="0"/>
              </a:rPr>
              <a:t>Act 7(1):</a:t>
            </a:r>
            <a:r>
              <a:rPr lang="en-US" altLang="en-US" sz="2000" dirty="0" smtClean="0">
                <a:solidFill>
                  <a:srgbClr val="000000"/>
                </a:solidFill>
                <a:latin typeface="Arial" panose="020B0604020202020204" pitchFamily="34" charset="0"/>
                <a:cs typeface="Arial" panose="020B0604020202020204" pitchFamily="34" charset="0"/>
              </a:rPr>
              <a:t> </a:t>
            </a:r>
            <a:r>
              <a:rPr lang="en-US" altLang="en-US" sz="2000" dirty="0">
                <a:solidFill>
                  <a:srgbClr val="000000"/>
                </a:solidFill>
                <a:latin typeface="Arial" panose="020B0604020202020204" pitchFamily="34" charset="0"/>
                <a:cs typeface="Arial" panose="020B0604020202020204" pitchFamily="34" charset="0"/>
              </a:rPr>
              <a:t>If the Act, a regulation or an adopted code requires work to be done in accordance with a manufacturer’s specifications or </a:t>
            </a:r>
            <a:r>
              <a:rPr lang="en-US" altLang="en-US" sz="2000" u="sng" dirty="0">
                <a:solidFill>
                  <a:srgbClr val="000000"/>
                </a:solidFill>
                <a:latin typeface="Arial" panose="020B0604020202020204" pitchFamily="34" charset="0"/>
                <a:cs typeface="Arial" panose="020B0604020202020204" pitchFamily="34" charset="0"/>
              </a:rPr>
              <a:t>specifications certified by a professional engineer</a:t>
            </a:r>
            <a:r>
              <a:rPr lang="en-US" altLang="en-US" sz="2000" dirty="0">
                <a:solidFill>
                  <a:srgbClr val="000000"/>
                </a:solidFill>
                <a:latin typeface="Arial" panose="020B0604020202020204" pitchFamily="34" charset="0"/>
                <a:cs typeface="Arial" panose="020B0604020202020204" pitchFamily="34" charset="0"/>
              </a:rPr>
              <a:t>, an employer must ensure </a:t>
            </a:r>
            <a:r>
              <a:rPr lang="en-US" altLang="en-US" sz="2000" dirty="0" smtClean="0">
                <a:solidFill>
                  <a:srgbClr val="000000"/>
                </a:solidFill>
                <a:latin typeface="Arial" panose="020B0604020202020204" pitchFamily="34" charset="0"/>
                <a:cs typeface="Arial" panose="020B0604020202020204" pitchFamily="34" charset="0"/>
              </a:rPr>
              <a:t>that:</a:t>
            </a:r>
            <a:br>
              <a:rPr lang="en-US" altLang="en-US" sz="2000" dirty="0" smtClean="0">
                <a:solidFill>
                  <a:srgbClr val="000000"/>
                </a:solidFill>
                <a:latin typeface="Arial" panose="020B0604020202020204" pitchFamily="34" charset="0"/>
                <a:cs typeface="Arial" panose="020B0604020202020204" pitchFamily="34" charset="0"/>
              </a:rPr>
            </a:br>
            <a:r>
              <a:rPr lang="en-US" altLang="en-US" sz="2000" dirty="0" smtClean="0">
                <a:solidFill>
                  <a:srgbClr val="000000"/>
                </a:solidFill>
                <a:latin typeface="Arial" panose="020B0604020202020204" pitchFamily="34" charset="0"/>
                <a:cs typeface="Arial" panose="020B0604020202020204" pitchFamily="34" charset="0"/>
              </a:rPr>
              <a:t>(a</a:t>
            </a:r>
            <a:r>
              <a:rPr lang="en-US" altLang="en-US" sz="2000" dirty="0">
                <a:solidFill>
                  <a:srgbClr val="000000"/>
                </a:solidFill>
                <a:latin typeface="Arial" panose="020B0604020202020204" pitchFamily="34" charset="0"/>
                <a:cs typeface="Arial" panose="020B0604020202020204" pitchFamily="34" charset="0"/>
              </a:rPr>
              <a:t>) the workers responsible for the work are familiar with the specifications, </a:t>
            </a:r>
            <a:r>
              <a:rPr lang="en-US" altLang="en-US" sz="2000" dirty="0" smtClean="0">
                <a:solidFill>
                  <a:srgbClr val="000000"/>
                </a:solidFill>
                <a:latin typeface="Arial" panose="020B0604020202020204" pitchFamily="34" charset="0"/>
                <a:cs typeface="Arial" panose="020B0604020202020204" pitchFamily="34" charset="0"/>
              </a:rPr>
              <a:t>and</a:t>
            </a:r>
            <a:br>
              <a:rPr lang="en-US" altLang="en-US" sz="2000" dirty="0" smtClean="0">
                <a:solidFill>
                  <a:srgbClr val="000000"/>
                </a:solidFill>
                <a:latin typeface="Arial" panose="020B0604020202020204" pitchFamily="34" charset="0"/>
                <a:cs typeface="Arial" panose="020B0604020202020204" pitchFamily="34" charset="0"/>
              </a:rPr>
            </a:br>
            <a:r>
              <a:rPr lang="en-US" altLang="en-US" sz="2000" dirty="0" smtClean="0">
                <a:solidFill>
                  <a:srgbClr val="000000"/>
                </a:solidFill>
                <a:latin typeface="Arial" panose="020B0604020202020204" pitchFamily="34" charset="0"/>
                <a:cs typeface="Arial" panose="020B0604020202020204" pitchFamily="34" charset="0"/>
              </a:rPr>
              <a:t>(b</a:t>
            </a:r>
            <a:r>
              <a:rPr lang="en-US" altLang="en-US" sz="2000" dirty="0">
                <a:solidFill>
                  <a:srgbClr val="000000"/>
                </a:solidFill>
                <a:latin typeface="Arial" panose="020B0604020202020204" pitchFamily="34" charset="0"/>
                <a:cs typeface="Arial" panose="020B0604020202020204" pitchFamily="34" charset="0"/>
              </a:rPr>
              <a:t>) the specifications are readily available to the workers responsible for the </a:t>
            </a:r>
            <a:r>
              <a:rPr lang="en-US" altLang="en-US" sz="2000" dirty="0" smtClean="0">
                <a:solidFill>
                  <a:srgbClr val="000000"/>
                </a:solidFill>
                <a:latin typeface="Arial" panose="020B0604020202020204" pitchFamily="34" charset="0"/>
                <a:cs typeface="Arial" panose="020B0604020202020204" pitchFamily="34" charset="0"/>
              </a:rPr>
              <a:t>work.</a:t>
            </a:r>
            <a:endPar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2050" name="Picture 2" descr="Image result for government of alberta logo">
            <a:extLst>
              <a:ext uri="{FF2B5EF4-FFF2-40B4-BE49-F238E27FC236}">
                <a16:creationId xmlns:a16="http://schemas.microsoft.com/office/drawing/2014/main" id="{6286B185-BA24-48B5-9802-46AC1E26A9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480" y="3922711"/>
            <a:ext cx="3489960" cy="1936290"/>
          </a:xfrm>
          <a:prstGeom prst="rect">
            <a:avLst/>
          </a:prstGeom>
          <a:noFill/>
        </p:spPr>
      </p:pic>
      <p:pic>
        <p:nvPicPr>
          <p:cNvPr id="2" name="Picture 1">
            <a:extLst>
              <a:ext uri="{FF2B5EF4-FFF2-40B4-BE49-F238E27FC236}">
                <a16:creationId xmlns:a16="http://schemas.microsoft.com/office/drawing/2014/main" id="{3BBB57A0-5360-45EC-A77B-E7CC0B62B19E}"/>
              </a:ext>
            </a:extLst>
          </p:cNvPr>
          <p:cNvPicPr>
            <a:picLocks noChangeAspect="1"/>
          </p:cNvPicPr>
          <p:nvPr/>
        </p:nvPicPr>
        <p:blipFill>
          <a:blip r:embed="rId4"/>
          <a:stretch>
            <a:fillRect/>
          </a:stretch>
        </p:blipFill>
        <p:spPr>
          <a:xfrm>
            <a:off x="5647635" y="3922711"/>
            <a:ext cx="2699123" cy="1931875"/>
          </a:xfrm>
          <a:prstGeom prst="rect">
            <a:avLst/>
          </a:prstGeom>
        </p:spPr>
      </p:pic>
      <p:sp>
        <p:nvSpPr>
          <p:cNvPr id="7" name="Rectangle 2"/>
          <p:cNvSpPr>
            <a:spLocks noChangeArrowheads="1"/>
          </p:cNvSpPr>
          <p:nvPr/>
        </p:nvSpPr>
        <p:spPr bwMode="auto">
          <a:xfrm>
            <a:off x="455613" y="182880"/>
            <a:ext cx="8226425" cy="5486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lvl="0" fontAlgn="base">
              <a:spcBef>
                <a:spcPct val="0"/>
              </a:spcBef>
              <a:spcAft>
                <a:spcPct val="0"/>
              </a:spcAft>
              <a:buClrTx/>
              <a:buSzTx/>
              <a:buNone/>
            </a:pPr>
            <a:r>
              <a:rPr lang="en-US" altLang="en-US" sz="2400" b="1" i="1" dirty="0">
                <a:solidFill>
                  <a:srgbClr val="000000"/>
                </a:solidFill>
              </a:rPr>
              <a:t>Engineering under </a:t>
            </a:r>
            <a:r>
              <a:rPr lang="en-US" altLang="en-US" sz="2400" b="1" i="1" dirty="0" smtClean="0">
                <a:solidFill>
                  <a:srgbClr val="000000"/>
                </a:solidFill>
              </a:rPr>
              <a:t>Alberta </a:t>
            </a:r>
            <a:r>
              <a:rPr lang="en-US" altLang="en-US" sz="2400" b="1" i="1" dirty="0">
                <a:solidFill>
                  <a:srgbClr val="000000"/>
                </a:solidFill>
              </a:rPr>
              <a:t>OH&amp;S </a:t>
            </a:r>
            <a:r>
              <a:rPr lang="en-US" altLang="en-US" sz="2400" b="1" i="1" dirty="0" smtClean="0">
                <a:solidFill>
                  <a:srgbClr val="000000"/>
                </a:solidFill>
              </a:rPr>
              <a:t>Act:</a:t>
            </a:r>
            <a:endParaRPr lang="en-US" altLang="en-US" sz="2400" b="1" i="1" dirty="0">
              <a:solidFill>
                <a:srgbClr val="000000"/>
              </a:solidFill>
            </a:endParaRPr>
          </a:p>
        </p:txBody>
      </p:sp>
      <p:sp>
        <p:nvSpPr>
          <p:cNvPr id="9" name="Slide Number Placeholder 1"/>
          <p:cNvSpPr txBox="1">
            <a:spLocks noGrp="1"/>
          </p:cNvSpPr>
          <p:nvPr/>
        </p:nvSpPr>
        <p:spPr bwMode="auto">
          <a:xfrm>
            <a:off x="7620000" y="6477000"/>
            <a:ext cx="914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0432A0-8F3C-4F18-BC66-19FC0E5B084E}" type="slidenum">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10" name="Rectangle 2"/>
          <p:cNvSpPr>
            <a:spLocks noChangeArrowheads="1"/>
          </p:cNvSpPr>
          <p:nvPr/>
        </p:nvSpPr>
        <p:spPr bwMode="auto">
          <a:xfrm>
            <a:off x="457200" y="6400800"/>
            <a:ext cx="4114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1" u="none" strike="noStrike" kern="1200" cap="none" spc="0" normalizeH="0" baseline="0" noProof="0" dirty="0" smtClean="0">
                <a:ln>
                  <a:noFill/>
                </a:ln>
                <a:solidFill>
                  <a:schemeClr val="bg2"/>
                </a:solidFill>
                <a:effectLst/>
                <a:uLnTx/>
                <a:uFillTx/>
                <a:latin typeface="Times New Roman" panose="02020603050405020304" pitchFamily="18" charset="0"/>
                <a:ea typeface="+mn-ea"/>
                <a:cs typeface="+mn-cs"/>
              </a:rPr>
              <a:t>Chapter 6.3: OH&amp;S In Canada</a:t>
            </a:r>
            <a:endParaRPr kumimoji="0" lang="en-US" altLang="en-US" sz="1800" b="1" i="1" u="none" strike="noStrike" kern="1200" cap="none" spc="0" normalizeH="0" baseline="0" noProof="0" dirty="0">
              <a:ln>
                <a:noFill/>
              </a:ln>
              <a:solidFill>
                <a:schemeClr val="bg2"/>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9602750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455614" y="730250"/>
            <a:ext cx="8226424" cy="5483225"/>
          </a:xfrm>
          <a:prstGeom prst="rect">
            <a:avLst/>
          </a:prstGeom>
          <a:solidFill>
            <a:srgbClr val="FFFFFF"/>
          </a:solidFill>
          <a:ln w="9525">
            <a:solidFill>
              <a:srgbClr val="000000"/>
            </a:solidFill>
            <a:miter lim="800000"/>
            <a:headEnd/>
            <a:tailEnd/>
          </a:ln>
        </p:spPr>
        <p:txBody>
          <a:bodyPr/>
          <a:lstStyle>
            <a:lvl1pPr marL="609600" indent="-609600">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990600" indent="-533400">
              <a:spcBef>
                <a:spcPct val="20000"/>
              </a:spcBef>
              <a:buChar char="–"/>
              <a:defRPr sz="2800">
                <a:solidFill>
                  <a:schemeClr val="tx1"/>
                </a:solidFill>
                <a:latin typeface="Times New Roman" panose="02020603050405020304" pitchFamily="18" charset="0"/>
              </a:defRPr>
            </a:lvl2pPr>
            <a:lvl3pPr marL="1371600" indent="-457200">
              <a:spcBef>
                <a:spcPct val="20000"/>
              </a:spcBef>
              <a:buChar char="•"/>
              <a:defRPr sz="2400">
                <a:solidFill>
                  <a:schemeClr val="tx1"/>
                </a:solidFill>
                <a:latin typeface="Times New Roman" panose="02020603050405020304" pitchFamily="18" charset="0"/>
              </a:defRPr>
            </a:lvl3pPr>
            <a:lvl4pPr marL="1752600" indent="-381000">
              <a:spcBef>
                <a:spcPct val="20000"/>
              </a:spcBef>
              <a:buChar char="–"/>
              <a:defRPr sz="2000">
                <a:solidFill>
                  <a:schemeClr val="tx1"/>
                </a:solidFill>
                <a:latin typeface="Times New Roman" panose="02020603050405020304" pitchFamily="18" charset="0"/>
              </a:defRPr>
            </a:lvl4pPr>
            <a:lvl5pPr marL="2209800" indent="-381000">
              <a:spcBef>
                <a:spcPct val="20000"/>
              </a:spcBef>
              <a:buSzPct val="65000"/>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lvl="0" indent="0" eaLnBrk="0" fontAlgn="base" hangingPunct="0">
              <a:spcBef>
                <a:spcPct val="0"/>
              </a:spcBef>
              <a:spcAft>
                <a:spcPct val="0"/>
              </a:spcAft>
              <a:buClr>
                <a:srgbClr val="000000"/>
              </a:buClr>
              <a:buSzPct val="100000"/>
              <a:buNone/>
            </a:pPr>
            <a:r>
              <a:rPr lang="en-US" altLang="en-US" sz="2000" b="1" dirty="0" smtClean="0">
                <a:solidFill>
                  <a:srgbClr val="000000"/>
                </a:solidFill>
                <a:latin typeface="Arial" panose="020B0604020202020204" pitchFamily="34" charset="0"/>
                <a:cs typeface="Arial" panose="020B0604020202020204" pitchFamily="34" charset="0"/>
              </a:rPr>
              <a:t>The Professional Engineer and The AB OH&amp;S Code:</a:t>
            </a:r>
          </a:p>
          <a:p>
            <a:pPr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a:solidFill>
                  <a:srgbClr val="000000"/>
                </a:solidFill>
                <a:latin typeface="Arial" panose="020B0604020202020204" pitchFamily="34" charset="0"/>
                <a:cs typeface="Arial" panose="020B0604020202020204" pitchFamily="34" charset="0"/>
              </a:rPr>
              <a:t>Code has 41 parts &amp; 543 pages</a:t>
            </a:r>
          </a:p>
          <a:p>
            <a:pPr lvl="0"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smtClean="0">
                <a:solidFill>
                  <a:srgbClr val="000000"/>
                </a:solidFill>
                <a:latin typeface="Arial" panose="020B0604020202020204" pitchFamily="34" charset="0"/>
                <a:cs typeface="Arial" panose="020B0604020202020204" pitchFamily="34" charset="0"/>
              </a:rPr>
              <a:t>200+ references to “engineer” (latest amendments effective June 1, 2018) covering (not comprehensive):</a:t>
            </a:r>
          </a:p>
          <a:p>
            <a:pPr lvl="1"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smtClean="0">
                <a:solidFill>
                  <a:srgbClr val="000000"/>
                </a:solidFill>
                <a:latin typeface="Arial" panose="020B0604020202020204" pitchFamily="34" charset="0"/>
                <a:cs typeface="Arial" panose="020B0604020202020204" pitchFamily="34" charset="0"/>
              </a:rPr>
              <a:t>Cranes</a:t>
            </a:r>
            <a:r>
              <a:rPr lang="en-US" altLang="en-US" sz="2000" dirty="0">
                <a:solidFill>
                  <a:srgbClr val="000000"/>
                </a:solidFill>
                <a:latin typeface="Arial" panose="020B0604020202020204" pitchFamily="34" charset="0"/>
                <a:cs typeface="Arial" panose="020B0604020202020204" pitchFamily="34" charset="0"/>
              </a:rPr>
              <a:t>, hoists, lifting devices, rigging, ladders</a:t>
            </a:r>
          </a:p>
          <a:p>
            <a:pPr lvl="1"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a:solidFill>
                  <a:srgbClr val="000000"/>
                </a:solidFill>
                <a:latin typeface="Arial" panose="020B0604020202020204" pitchFamily="34" charset="0"/>
                <a:cs typeface="Arial" panose="020B0604020202020204" pitchFamily="34" charset="0"/>
              </a:rPr>
              <a:t>Electrical (hazardous area) classification</a:t>
            </a:r>
          </a:p>
          <a:p>
            <a:pPr lvl="1"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smtClean="0">
                <a:solidFill>
                  <a:srgbClr val="000000"/>
                </a:solidFill>
                <a:latin typeface="Arial" panose="020B0604020202020204" pitchFamily="34" charset="0"/>
                <a:cs typeface="Arial" panose="020B0604020202020204" pitchFamily="34" charset="0"/>
              </a:rPr>
              <a:t>Fall </a:t>
            </a:r>
            <a:r>
              <a:rPr lang="en-US" altLang="en-US" sz="2000" dirty="0">
                <a:solidFill>
                  <a:srgbClr val="000000"/>
                </a:solidFill>
                <a:latin typeface="Arial" panose="020B0604020202020204" pitchFamily="34" charset="0"/>
                <a:cs typeface="Arial" panose="020B0604020202020204" pitchFamily="34" charset="0"/>
              </a:rPr>
              <a:t>protection equipment, scaffolding</a:t>
            </a:r>
          </a:p>
          <a:p>
            <a:pPr lvl="1"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smtClean="0">
                <a:solidFill>
                  <a:srgbClr val="000000"/>
                </a:solidFill>
                <a:latin typeface="Arial" panose="020B0604020202020204" pitchFamily="34" charset="0"/>
                <a:cs typeface="Arial" panose="020B0604020202020204" pitchFamily="34" charset="0"/>
              </a:rPr>
              <a:t>Compressed </a:t>
            </a:r>
            <a:r>
              <a:rPr lang="en-US" altLang="en-US" sz="2000" dirty="0">
                <a:solidFill>
                  <a:srgbClr val="000000"/>
                </a:solidFill>
                <a:latin typeface="Arial" panose="020B0604020202020204" pitchFamily="34" charset="0"/>
                <a:cs typeface="Arial" panose="020B0604020202020204" pitchFamily="34" charset="0"/>
              </a:rPr>
              <a:t>&amp; liquefied gas</a:t>
            </a:r>
          </a:p>
          <a:p>
            <a:pPr lvl="1"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a:solidFill>
                  <a:srgbClr val="000000"/>
                </a:solidFill>
                <a:latin typeface="Arial" panose="020B0604020202020204" pitchFamily="34" charset="0"/>
                <a:cs typeface="Arial" panose="020B0604020202020204" pitchFamily="34" charset="0"/>
              </a:rPr>
              <a:t>Restraining hoses &amp; piping, </a:t>
            </a:r>
          </a:p>
          <a:p>
            <a:pPr lvl="1"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a:solidFill>
                  <a:srgbClr val="000000"/>
                </a:solidFill>
                <a:latin typeface="Arial" panose="020B0604020202020204" pitchFamily="34" charset="0"/>
                <a:cs typeface="Arial" panose="020B0604020202020204" pitchFamily="34" charset="0"/>
              </a:rPr>
              <a:t>Isolating piping</a:t>
            </a:r>
          </a:p>
          <a:p>
            <a:pPr lvl="1"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a:solidFill>
                  <a:srgbClr val="000000"/>
                </a:solidFill>
                <a:latin typeface="Arial" panose="020B0604020202020204" pitchFamily="34" charset="0"/>
                <a:cs typeface="Arial" panose="020B0604020202020204" pitchFamily="34" charset="0"/>
              </a:rPr>
              <a:t>Powered mobile equipment</a:t>
            </a:r>
          </a:p>
          <a:p>
            <a:pPr lvl="1"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a:solidFill>
                  <a:srgbClr val="000000"/>
                </a:solidFill>
                <a:latin typeface="Arial" panose="020B0604020202020204" pitchFamily="34" charset="0"/>
                <a:cs typeface="Arial" panose="020B0604020202020204" pitchFamily="34" charset="0"/>
              </a:rPr>
              <a:t>Elevators</a:t>
            </a:r>
          </a:p>
          <a:p>
            <a:pPr lvl="1"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a:solidFill>
                  <a:srgbClr val="000000"/>
                </a:solidFill>
                <a:latin typeface="Arial" panose="020B0604020202020204" pitchFamily="34" charset="0"/>
                <a:cs typeface="Arial" panose="020B0604020202020204" pitchFamily="34" charset="0"/>
              </a:rPr>
              <a:t>Ventilation</a:t>
            </a:r>
          </a:p>
          <a:p>
            <a:pPr lvl="1"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a:solidFill>
                  <a:srgbClr val="000000"/>
                </a:solidFill>
                <a:latin typeface="Arial" panose="020B0604020202020204" pitchFamily="34" charset="0"/>
                <a:cs typeface="Arial" panose="020B0604020202020204" pitchFamily="34" charset="0"/>
              </a:rPr>
              <a:t>Soil stability, excavations, </a:t>
            </a:r>
            <a:br>
              <a:rPr lang="en-US" altLang="en-US" sz="2000" dirty="0">
                <a:solidFill>
                  <a:srgbClr val="000000"/>
                </a:solidFill>
                <a:latin typeface="Arial" panose="020B0604020202020204" pitchFamily="34" charset="0"/>
                <a:cs typeface="Arial" panose="020B0604020202020204" pitchFamily="34" charset="0"/>
              </a:rPr>
            </a:br>
            <a:r>
              <a:rPr lang="en-US" altLang="en-US" sz="2000" dirty="0">
                <a:solidFill>
                  <a:srgbClr val="000000"/>
                </a:solidFill>
                <a:latin typeface="Arial" panose="020B0604020202020204" pitchFamily="34" charset="0"/>
                <a:cs typeface="Arial" panose="020B0604020202020204" pitchFamily="34" charset="0"/>
              </a:rPr>
              <a:t>underground shafts, tunnels</a:t>
            </a:r>
          </a:p>
          <a:p>
            <a:pPr lvl="1"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a:solidFill>
                  <a:srgbClr val="000000"/>
                </a:solidFill>
                <a:latin typeface="Arial" panose="020B0604020202020204" pitchFamily="34" charset="0"/>
                <a:cs typeface="Arial" panose="020B0604020202020204" pitchFamily="34" charset="0"/>
              </a:rPr>
              <a:t>Mining, Oil &amp; Gas </a:t>
            </a:r>
            <a:r>
              <a:rPr lang="en-US" altLang="en-US" sz="2000" dirty="0" smtClean="0">
                <a:solidFill>
                  <a:srgbClr val="000000"/>
                </a:solidFill>
                <a:latin typeface="Arial" panose="020B0604020202020204" pitchFamily="34" charset="0"/>
                <a:cs typeface="Arial" panose="020B0604020202020204" pitchFamily="34" charset="0"/>
              </a:rPr>
              <a:t>Wells</a:t>
            </a:r>
            <a:endPar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6" name="Rectangle 2"/>
          <p:cNvSpPr>
            <a:spLocks noChangeArrowheads="1"/>
          </p:cNvSpPr>
          <p:nvPr/>
        </p:nvSpPr>
        <p:spPr bwMode="auto">
          <a:xfrm>
            <a:off x="455613" y="182880"/>
            <a:ext cx="8226425" cy="5486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lvl="0" fontAlgn="base">
              <a:spcBef>
                <a:spcPct val="0"/>
              </a:spcBef>
              <a:spcAft>
                <a:spcPct val="0"/>
              </a:spcAft>
              <a:buClrTx/>
              <a:buSzTx/>
              <a:buNone/>
            </a:pPr>
            <a:r>
              <a:rPr lang="en-US" altLang="en-US" sz="2400" b="1" i="1" dirty="0">
                <a:solidFill>
                  <a:srgbClr val="000000"/>
                </a:solidFill>
              </a:rPr>
              <a:t>Engineering under Alberta OH&amp;S </a:t>
            </a:r>
            <a:r>
              <a:rPr lang="en-US" altLang="en-US" sz="2400" b="1" i="1" dirty="0" smtClean="0">
                <a:solidFill>
                  <a:srgbClr val="000000"/>
                </a:solidFill>
              </a:rPr>
              <a:t>Code:</a:t>
            </a:r>
            <a:endParaRPr lang="en-US" altLang="en-US" sz="2400" b="1" i="1" dirty="0">
              <a:solidFill>
                <a:srgbClr val="000000"/>
              </a:solidFill>
            </a:endParaRPr>
          </a:p>
        </p:txBody>
      </p:sp>
      <p:sp>
        <p:nvSpPr>
          <p:cNvPr id="8" name="Slide Number Placeholder 1"/>
          <p:cNvSpPr txBox="1">
            <a:spLocks noGrp="1"/>
          </p:cNvSpPr>
          <p:nvPr/>
        </p:nvSpPr>
        <p:spPr bwMode="auto">
          <a:xfrm>
            <a:off x="7620000" y="6477000"/>
            <a:ext cx="914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0432A0-8F3C-4F18-BC66-19FC0E5B084E}" type="slidenum">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pic>
        <p:nvPicPr>
          <p:cNvPr id="2" name="Picture 1"/>
          <p:cNvPicPr>
            <a:picLocks noChangeAspect="1"/>
          </p:cNvPicPr>
          <p:nvPr/>
        </p:nvPicPr>
        <p:blipFill>
          <a:blip r:embed="rId3"/>
          <a:stretch>
            <a:fillRect/>
          </a:stretch>
        </p:blipFill>
        <p:spPr>
          <a:xfrm>
            <a:off x="6147882" y="2451368"/>
            <a:ext cx="2444884" cy="3614659"/>
          </a:xfrm>
          <a:prstGeom prst="rect">
            <a:avLst/>
          </a:prstGeom>
        </p:spPr>
      </p:pic>
      <p:sp>
        <p:nvSpPr>
          <p:cNvPr id="9" name="Rectangle 2"/>
          <p:cNvSpPr>
            <a:spLocks noChangeArrowheads="1"/>
          </p:cNvSpPr>
          <p:nvPr/>
        </p:nvSpPr>
        <p:spPr bwMode="auto">
          <a:xfrm>
            <a:off x="457200" y="6400800"/>
            <a:ext cx="4114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1" u="none" strike="noStrike" kern="1200" cap="none" spc="0" normalizeH="0" baseline="0" noProof="0" dirty="0" smtClean="0">
                <a:ln>
                  <a:noFill/>
                </a:ln>
                <a:solidFill>
                  <a:schemeClr val="bg2"/>
                </a:solidFill>
                <a:effectLst/>
                <a:uLnTx/>
                <a:uFillTx/>
                <a:latin typeface="Times New Roman" panose="02020603050405020304" pitchFamily="18" charset="0"/>
                <a:ea typeface="+mn-ea"/>
                <a:cs typeface="+mn-cs"/>
              </a:rPr>
              <a:t>Chapter 6.3: OH&amp;S In Canada</a:t>
            </a:r>
            <a:endParaRPr kumimoji="0" lang="en-US" altLang="en-US" sz="1800" b="1" i="1" u="none" strike="noStrike" kern="1200" cap="none" spc="0" normalizeH="0" baseline="0" noProof="0" dirty="0">
              <a:ln>
                <a:noFill/>
              </a:ln>
              <a:solidFill>
                <a:schemeClr val="bg2"/>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150895093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1"/>
          <p:cNvSpPr txBox="1">
            <a:spLocks noGrp="1"/>
          </p:cNvSpPr>
          <p:nvPr/>
        </p:nvSpPr>
        <p:spPr bwMode="auto">
          <a:xfrm>
            <a:off x="7620000" y="6477000"/>
            <a:ext cx="914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0432A0-8F3C-4F18-BC66-19FC0E5B084E}" type="slidenum">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8195" name="Rectangle 3"/>
          <p:cNvSpPr>
            <a:spLocks noChangeArrowheads="1"/>
          </p:cNvSpPr>
          <p:nvPr/>
        </p:nvSpPr>
        <p:spPr bwMode="auto">
          <a:xfrm>
            <a:off x="455613" y="731520"/>
            <a:ext cx="8226425" cy="5483225"/>
          </a:xfrm>
          <a:prstGeom prst="rect">
            <a:avLst/>
          </a:prstGeom>
          <a:solidFill>
            <a:schemeClr val="accent1">
              <a:alpha val="70195"/>
            </a:schemeClr>
          </a:solidFill>
          <a:ln w="9525">
            <a:solidFill>
              <a:srgbClr val="000000"/>
            </a:solidFill>
            <a:miter lim="800000"/>
            <a:headEnd/>
            <a:tailEnd/>
          </a:ln>
        </p:spPr>
        <p:txBody>
          <a:bodyPr/>
          <a:lstStyle>
            <a:lvl1pPr marL="609600" indent="-609600">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990600" indent="-533400">
              <a:spcBef>
                <a:spcPct val="20000"/>
              </a:spcBef>
              <a:buChar char="–"/>
              <a:defRPr sz="2800">
                <a:solidFill>
                  <a:schemeClr val="tx1"/>
                </a:solidFill>
                <a:latin typeface="Times New Roman" panose="02020603050405020304" pitchFamily="18" charset="0"/>
              </a:defRPr>
            </a:lvl2pPr>
            <a:lvl3pPr marL="1371600" indent="-457200">
              <a:spcBef>
                <a:spcPct val="20000"/>
              </a:spcBef>
              <a:buChar char="•"/>
              <a:defRPr sz="2400">
                <a:solidFill>
                  <a:schemeClr val="tx1"/>
                </a:solidFill>
                <a:latin typeface="Times New Roman" panose="02020603050405020304" pitchFamily="18" charset="0"/>
              </a:defRPr>
            </a:lvl3pPr>
            <a:lvl4pPr marL="1752600" indent="-381000">
              <a:spcBef>
                <a:spcPct val="20000"/>
              </a:spcBef>
              <a:buChar char="–"/>
              <a:defRPr sz="2000">
                <a:solidFill>
                  <a:schemeClr val="tx1"/>
                </a:solidFill>
                <a:latin typeface="Times New Roman" panose="02020603050405020304" pitchFamily="18" charset="0"/>
              </a:defRPr>
            </a:lvl4pPr>
            <a:lvl5pPr marL="2209800" indent="-381000">
              <a:spcBef>
                <a:spcPct val="20000"/>
              </a:spcBef>
              <a:buSzPct val="65000"/>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609600" marR="0" lvl="0" indent="-609600" algn="l" defTabSz="914400" rtl="0" eaLnBrk="0" fontAlgn="base" latinLnBrk="0" hangingPunct="0">
              <a:lnSpc>
                <a:spcPct val="100000"/>
              </a:lnSpc>
              <a:spcBef>
                <a:spcPct val="0"/>
              </a:spcBef>
              <a:spcAft>
                <a:spcPct val="0"/>
              </a:spcAft>
              <a:buClr>
                <a:srgbClr val="000000"/>
              </a:buClr>
              <a:buSzPct val="100000"/>
              <a:buFont typeface="Wingdings" panose="05000000000000000000" pitchFamily="2" charset="2"/>
              <a:buChar char="Ø"/>
              <a:tabLst/>
              <a:defRPr/>
            </a:pPr>
            <a:endPar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lvl="0"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a:solidFill>
                  <a:srgbClr val="000000"/>
                </a:solidFill>
                <a:latin typeface="Arial" panose="020B0604020202020204" pitchFamily="34" charset="0"/>
                <a:cs typeface="Arial" panose="020B0604020202020204" pitchFamily="34" charset="0"/>
              </a:rPr>
              <a:t>Explain the history of OH&amp;S in Canada</a:t>
            </a:r>
          </a:p>
          <a:p>
            <a:pPr lvl="0" eaLnBrk="0" fontAlgn="base" hangingPunct="0">
              <a:spcBef>
                <a:spcPct val="0"/>
              </a:spcBef>
              <a:spcAft>
                <a:spcPct val="0"/>
              </a:spcAft>
              <a:buClr>
                <a:srgbClr val="000000"/>
              </a:buClr>
              <a:buSzPct val="100000"/>
              <a:buFont typeface="Wingdings" panose="05000000000000000000" pitchFamily="2" charset="2"/>
              <a:buChar char="Ø"/>
            </a:pPr>
            <a:endParaRPr lang="en-US" altLang="en-US" sz="2000" dirty="0" smtClean="0">
              <a:solidFill>
                <a:srgbClr val="000000"/>
              </a:solidFill>
              <a:latin typeface="Arial" panose="020B0604020202020204" pitchFamily="34" charset="0"/>
              <a:cs typeface="Arial" panose="020B0604020202020204" pitchFamily="34" charset="0"/>
            </a:endParaRPr>
          </a:p>
          <a:p>
            <a:pPr lvl="0"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smtClean="0">
                <a:solidFill>
                  <a:srgbClr val="000000"/>
                </a:solidFill>
                <a:latin typeface="Arial" panose="020B0604020202020204" pitchFamily="34" charset="0"/>
                <a:cs typeface="Arial" panose="020B0604020202020204" pitchFamily="34" charset="0"/>
              </a:rPr>
              <a:t>Explain </a:t>
            </a:r>
            <a:r>
              <a:rPr lang="en-US" altLang="en-US" sz="2000" dirty="0">
                <a:solidFill>
                  <a:srgbClr val="000000"/>
                </a:solidFill>
                <a:latin typeface="Arial" panose="020B0604020202020204" pitchFamily="34" charset="0"/>
                <a:cs typeface="Arial" panose="020B0604020202020204" pitchFamily="34" charset="0"/>
              </a:rPr>
              <a:t>applicable OH&amp;S legislation in Canada</a:t>
            </a:r>
          </a:p>
          <a:p>
            <a:pPr lvl="0" eaLnBrk="0" fontAlgn="base" hangingPunct="0">
              <a:spcBef>
                <a:spcPct val="0"/>
              </a:spcBef>
              <a:spcAft>
                <a:spcPct val="0"/>
              </a:spcAft>
              <a:buClr>
                <a:srgbClr val="000000"/>
              </a:buClr>
              <a:buSzPct val="100000"/>
              <a:buFont typeface="Wingdings" panose="05000000000000000000" pitchFamily="2" charset="2"/>
              <a:buChar char="Ø"/>
            </a:pPr>
            <a:endParaRPr lang="en-US" altLang="en-US" sz="2000" dirty="0" smtClean="0">
              <a:solidFill>
                <a:srgbClr val="000000"/>
              </a:solidFill>
              <a:latin typeface="Arial" panose="020B0604020202020204" pitchFamily="34" charset="0"/>
              <a:cs typeface="Arial" panose="020B0604020202020204" pitchFamily="34" charset="0"/>
            </a:endParaRPr>
          </a:p>
          <a:p>
            <a:pPr lvl="0"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smtClean="0">
                <a:solidFill>
                  <a:srgbClr val="000000"/>
                </a:solidFill>
                <a:latin typeface="Arial" panose="020B0604020202020204" pitchFamily="34" charset="0"/>
                <a:cs typeface="Arial" panose="020B0604020202020204" pitchFamily="34" charset="0"/>
              </a:rPr>
              <a:t>Explain </a:t>
            </a:r>
            <a:r>
              <a:rPr lang="en-US" altLang="en-US" sz="2000" dirty="0">
                <a:solidFill>
                  <a:srgbClr val="000000"/>
                </a:solidFill>
                <a:latin typeface="Arial" panose="020B0604020202020204" pitchFamily="34" charset="0"/>
                <a:cs typeface="Arial" panose="020B0604020202020204" pitchFamily="34" charset="0"/>
              </a:rPr>
              <a:t>the responsibilities of Engineers and Managers under OH&amp;S legislation</a:t>
            </a:r>
          </a:p>
          <a:p>
            <a:pPr lvl="0" eaLnBrk="0" fontAlgn="base" hangingPunct="0">
              <a:spcBef>
                <a:spcPct val="0"/>
              </a:spcBef>
              <a:spcAft>
                <a:spcPct val="0"/>
              </a:spcAft>
              <a:buClr>
                <a:srgbClr val="000000"/>
              </a:buClr>
              <a:buSzPct val="100000"/>
              <a:buFont typeface="Wingdings" panose="05000000000000000000" pitchFamily="2" charset="2"/>
              <a:buChar char="Ø"/>
            </a:pPr>
            <a:endParaRPr lang="en-US" altLang="en-US" sz="2000" dirty="0" smtClean="0">
              <a:solidFill>
                <a:srgbClr val="000000"/>
              </a:solidFill>
              <a:latin typeface="Arial" panose="020B0604020202020204" pitchFamily="34" charset="0"/>
              <a:cs typeface="Arial" panose="020B0604020202020204" pitchFamily="34" charset="0"/>
            </a:endParaRPr>
          </a:p>
          <a:p>
            <a:pPr lvl="0"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err="1" smtClean="0">
                <a:solidFill>
                  <a:srgbClr val="000000"/>
                </a:solidFill>
                <a:latin typeface="Arial" panose="020B0604020202020204" pitchFamily="34" charset="0"/>
                <a:cs typeface="Arial" panose="020B0604020202020204" pitchFamily="34" charset="0"/>
              </a:rPr>
              <a:t>Analyse</a:t>
            </a:r>
            <a:r>
              <a:rPr lang="en-US" altLang="en-US" sz="2000" dirty="0" smtClean="0">
                <a:solidFill>
                  <a:srgbClr val="000000"/>
                </a:solidFill>
                <a:latin typeface="Arial" panose="020B0604020202020204" pitchFamily="34" charset="0"/>
                <a:cs typeface="Arial" panose="020B0604020202020204" pitchFamily="34" charset="0"/>
              </a:rPr>
              <a:t> </a:t>
            </a:r>
            <a:r>
              <a:rPr lang="en-US" altLang="en-US" sz="2000" dirty="0">
                <a:solidFill>
                  <a:srgbClr val="000000"/>
                </a:solidFill>
                <a:latin typeface="Arial" panose="020B0604020202020204" pitchFamily="34" charset="0"/>
                <a:cs typeface="Arial" panose="020B0604020202020204" pitchFamily="34" charset="0"/>
              </a:rPr>
              <a:t>a case study to apply professional engineering OH&amp;S responsibilities</a:t>
            </a:r>
          </a:p>
          <a:p>
            <a:pPr marL="609600" marR="0" lvl="0" indent="-609600" algn="l" defTabSz="914400" rtl="0" eaLnBrk="0" fontAlgn="base" latinLnBrk="0" hangingPunct="0">
              <a:lnSpc>
                <a:spcPct val="100000"/>
              </a:lnSpc>
              <a:spcBef>
                <a:spcPct val="0"/>
              </a:spcBef>
              <a:spcAft>
                <a:spcPct val="0"/>
              </a:spcAft>
              <a:buClr>
                <a:srgbClr val="000000"/>
              </a:buClr>
              <a:buSzPct val="100000"/>
              <a:buFont typeface="Wingdings" panose="05000000000000000000" pitchFamily="2" charset="2"/>
              <a:buChar char="Ø"/>
              <a:tabLst/>
              <a:defRPr/>
            </a:pPr>
            <a:endPar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6" name="Rectangle 2"/>
          <p:cNvSpPr>
            <a:spLocks noChangeArrowheads="1"/>
          </p:cNvSpPr>
          <p:nvPr/>
        </p:nvSpPr>
        <p:spPr bwMode="auto">
          <a:xfrm>
            <a:off x="455613" y="182880"/>
            <a:ext cx="8226425" cy="5486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1" i="1"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Learning Outcomes:</a:t>
            </a:r>
          </a:p>
        </p:txBody>
      </p:sp>
      <p:sp>
        <p:nvSpPr>
          <p:cNvPr id="7" name="Rectangle 2"/>
          <p:cNvSpPr>
            <a:spLocks noChangeArrowheads="1"/>
          </p:cNvSpPr>
          <p:nvPr/>
        </p:nvSpPr>
        <p:spPr bwMode="auto">
          <a:xfrm>
            <a:off x="457200" y="6400800"/>
            <a:ext cx="4114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1" u="none" strike="noStrike" kern="1200" cap="none" spc="0" normalizeH="0" baseline="0" noProof="0" dirty="0" smtClean="0">
                <a:ln>
                  <a:noFill/>
                </a:ln>
                <a:solidFill>
                  <a:schemeClr val="bg2"/>
                </a:solidFill>
                <a:effectLst/>
                <a:uLnTx/>
                <a:uFillTx/>
                <a:latin typeface="Times New Roman" panose="02020603050405020304" pitchFamily="18" charset="0"/>
                <a:ea typeface="+mn-ea"/>
                <a:cs typeface="+mn-cs"/>
              </a:rPr>
              <a:t>Chapter 6.3: OH&amp;S In Canada</a:t>
            </a:r>
            <a:endParaRPr kumimoji="0" lang="en-US" altLang="en-US" sz="1800" b="1" i="1" u="none" strike="noStrike" kern="1200" cap="none" spc="0" normalizeH="0" baseline="0" noProof="0" dirty="0">
              <a:ln>
                <a:noFill/>
              </a:ln>
              <a:solidFill>
                <a:schemeClr val="bg2"/>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248434849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455614" y="730250"/>
            <a:ext cx="8226424" cy="5670550"/>
          </a:xfrm>
          <a:prstGeom prst="rect">
            <a:avLst/>
          </a:prstGeom>
          <a:solidFill>
            <a:srgbClr val="FFFFFF"/>
          </a:solidFill>
          <a:ln w="9525">
            <a:solidFill>
              <a:srgbClr val="000000"/>
            </a:solidFill>
            <a:miter lim="800000"/>
            <a:headEnd/>
            <a:tailEnd/>
          </a:ln>
        </p:spPr>
        <p:txBody>
          <a:bodyPr/>
          <a:lstStyle>
            <a:lvl1pPr marL="609600" indent="-609600">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990600" indent="-533400">
              <a:spcBef>
                <a:spcPct val="20000"/>
              </a:spcBef>
              <a:buChar char="–"/>
              <a:defRPr sz="2800">
                <a:solidFill>
                  <a:schemeClr val="tx1"/>
                </a:solidFill>
                <a:latin typeface="Times New Roman" panose="02020603050405020304" pitchFamily="18" charset="0"/>
              </a:defRPr>
            </a:lvl2pPr>
            <a:lvl3pPr marL="1371600" indent="-457200">
              <a:spcBef>
                <a:spcPct val="20000"/>
              </a:spcBef>
              <a:buChar char="•"/>
              <a:defRPr sz="2400">
                <a:solidFill>
                  <a:schemeClr val="tx1"/>
                </a:solidFill>
                <a:latin typeface="Times New Roman" panose="02020603050405020304" pitchFamily="18" charset="0"/>
              </a:defRPr>
            </a:lvl3pPr>
            <a:lvl4pPr marL="1752600" indent="-381000">
              <a:spcBef>
                <a:spcPct val="20000"/>
              </a:spcBef>
              <a:buChar char="–"/>
              <a:defRPr sz="2000">
                <a:solidFill>
                  <a:schemeClr val="tx1"/>
                </a:solidFill>
                <a:latin typeface="Times New Roman" panose="02020603050405020304" pitchFamily="18" charset="0"/>
              </a:defRPr>
            </a:lvl4pPr>
            <a:lvl5pPr marL="2209800" indent="-381000">
              <a:spcBef>
                <a:spcPct val="20000"/>
              </a:spcBef>
              <a:buSzPct val="65000"/>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lvl="0" indent="0" eaLnBrk="0" fontAlgn="base" hangingPunct="0">
              <a:spcBef>
                <a:spcPct val="0"/>
              </a:spcBef>
              <a:spcAft>
                <a:spcPct val="0"/>
              </a:spcAft>
              <a:buClr>
                <a:srgbClr val="000000"/>
              </a:buClr>
              <a:buSzPct val="100000"/>
              <a:buNone/>
            </a:pPr>
            <a:r>
              <a:rPr lang="en-US" altLang="en-US" sz="2000" b="1" dirty="0" smtClean="0">
                <a:solidFill>
                  <a:srgbClr val="000000"/>
                </a:solidFill>
                <a:latin typeface="Arial" panose="020B0604020202020204" pitchFamily="34" charset="0"/>
                <a:cs typeface="Arial" panose="020B0604020202020204" pitchFamily="34" charset="0"/>
              </a:rPr>
              <a:t>Specific responsibilities for </a:t>
            </a:r>
            <a:r>
              <a:rPr lang="en-US" altLang="en-US" sz="2000" b="1" u="sng" dirty="0" smtClean="0">
                <a:solidFill>
                  <a:srgbClr val="000000"/>
                </a:solidFill>
                <a:latin typeface="Arial" panose="020B0604020202020204" pitchFamily="34" charset="0"/>
                <a:cs typeface="Arial" panose="020B0604020202020204" pitchFamily="34" charset="0"/>
              </a:rPr>
              <a:t>ALL</a:t>
            </a:r>
            <a:r>
              <a:rPr lang="en-US" altLang="en-US" sz="2000" b="1" dirty="0" smtClean="0">
                <a:solidFill>
                  <a:srgbClr val="000000"/>
                </a:solidFill>
                <a:latin typeface="Arial" panose="020B0604020202020204" pitchFamily="34" charset="0"/>
                <a:cs typeface="Arial" panose="020B0604020202020204" pitchFamily="34" charset="0"/>
              </a:rPr>
              <a:t> professional engineers:</a:t>
            </a:r>
            <a:endParaRPr lang="en-US" altLang="en-US" sz="2000" b="1" dirty="0">
              <a:solidFill>
                <a:srgbClr val="000000"/>
              </a:solidFill>
              <a:latin typeface="Arial" panose="020B0604020202020204" pitchFamily="34" charset="0"/>
              <a:cs typeface="Arial" panose="020B0604020202020204" pitchFamily="34" charset="0"/>
            </a:endParaRPr>
          </a:p>
          <a:p>
            <a:pPr marL="0" lvl="0" indent="0" eaLnBrk="0" fontAlgn="base" hangingPunct="0">
              <a:spcBef>
                <a:spcPct val="0"/>
              </a:spcBef>
              <a:spcAft>
                <a:spcPct val="0"/>
              </a:spcAft>
              <a:buClr>
                <a:srgbClr val="000000"/>
              </a:buClr>
              <a:buSzPct val="100000"/>
              <a:buNone/>
            </a:pPr>
            <a:endParaRPr lang="en-US" altLang="en-US" sz="2000" b="1" i="1" dirty="0" smtClean="0">
              <a:solidFill>
                <a:srgbClr val="000000"/>
              </a:solidFill>
              <a:latin typeface="Arial" panose="020B0604020202020204" pitchFamily="34" charset="0"/>
              <a:cs typeface="Arial" panose="020B0604020202020204" pitchFamily="34" charset="0"/>
            </a:endParaRPr>
          </a:p>
          <a:p>
            <a:pPr marL="0" lvl="0" indent="0" eaLnBrk="0" fontAlgn="base" hangingPunct="0">
              <a:spcBef>
                <a:spcPct val="0"/>
              </a:spcBef>
              <a:spcAft>
                <a:spcPct val="0"/>
              </a:spcAft>
              <a:buClr>
                <a:srgbClr val="000000"/>
              </a:buClr>
              <a:buSzPct val="100000"/>
              <a:buNone/>
            </a:pPr>
            <a:r>
              <a:rPr lang="en-US" altLang="en-US" sz="2000" b="1" i="1" dirty="0" smtClean="0">
                <a:solidFill>
                  <a:srgbClr val="000000"/>
                </a:solidFill>
                <a:latin typeface="Arial" panose="020B0604020202020204" pitchFamily="34" charset="0"/>
                <a:cs typeface="Arial" panose="020B0604020202020204" pitchFamily="34" charset="0"/>
              </a:rPr>
              <a:t>Part </a:t>
            </a:r>
            <a:r>
              <a:rPr lang="en-US" altLang="en-US" sz="2000" b="1" i="1" dirty="0">
                <a:solidFill>
                  <a:srgbClr val="000000"/>
                </a:solidFill>
                <a:latin typeface="Arial" panose="020B0604020202020204" pitchFamily="34" charset="0"/>
                <a:cs typeface="Arial" panose="020B0604020202020204" pitchFamily="34" charset="0"/>
              </a:rPr>
              <a:t>3 Specifications and Certifications</a:t>
            </a:r>
          </a:p>
          <a:p>
            <a:pPr marL="0" lvl="0" indent="0" eaLnBrk="0" fontAlgn="base" hangingPunct="0">
              <a:spcBef>
                <a:spcPct val="0"/>
              </a:spcBef>
              <a:spcAft>
                <a:spcPct val="0"/>
              </a:spcAft>
              <a:buClr>
                <a:srgbClr val="000000"/>
              </a:buClr>
              <a:buSzPct val="100000"/>
              <a:buNone/>
            </a:pPr>
            <a:endParaRPr lang="en-US" altLang="en-US" sz="2000" b="1" i="1" dirty="0" smtClean="0">
              <a:solidFill>
                <a:srgbClr val="000000"/>
              </a:solidFill>
              <a:latin typeface="Arial" panose="020B0604020202020204" pitchFamily="34" charset="0"/>
              <a:cs typeface="Arial" panose="020B0604020202020204" pitchFamily="34" charset="0"/>
            </a:endParaRPr>
          </a:p>
          <a:p>
            <a:pPr marL="0" lvl="0" indent="0" eaLnBrk="0" fontAlgn="base" hangingPunct="0">
              <a:spcBef>
                <a:spcPct val="0"/>
              </a:spcBef>
              <a:spcAft>
                <a:spcPct val="0"/>
              </a:spcAft>
              <a:buClr>
                <a:srgbClr val="000000"/>
              </a:buClr>
              <a:buSzPct val="100000"/>
              <a:buNone/>
            </a:pPr>
            <a:r>
              <a:rPr lang="en-US" altLang="en-US" sz="2000" b="1" i="1" dirty="0" smtClean="0">
                <a:solidFill>
                  <a:srgbClr val="000000"/>
                </a:solidFill>
                <a:latin typeface="Arial" panose="020B0604020202020204" pitchFamily="34" charset="0"/>
                <a:cs typeface="Arial" panose="020B0604020202020204" pitchFamily="34" charset="0"/>
              </a:rPr>
              <a:t>12 Following specifications:</a:t>
            </a:r>
          </a:p>
          <a:p>
            <a:pPr marL="0" lvl="0" indent="0" eaLnBrk="0" fontAlgn="base" hangingPunct="0">
              <a:spcBef>
                <a:spcPct val="0"/>
              </a:spcBef>
              <a:spcAft>
                <a:spcPct val="0"/>
              </a:spcAft>
              <a:buClr>
                <a:srgbClr val="000000"/>
              </a:buClr>
              <a:buSzPct val="100000"/>
              <a:buNone/>
            </a:pPr>
            <a:r>
              <a:rPr lang="en-US" altLang="en-US" sz="2000" i="1" dirty="0" smtClean="0">
                <a:solidFill>
                  <a:srgbClr val="000000"/>
                </a:solidFill>
                <a:latin typeface="Arial" panose="020B0604020202020204" pitchFamily="34" charset="0"/>
                <a:cs typeface="Arial" panose="020B0604020202020204" pitchFamily="34" charset="0"/>
              </a:rPr>
              <a:t>An </a:t>
            </a:r>
            <a:r>
              <a:rPr lang="en-US" altLang="en-US" sz="2000" i="1" dirty="0">
                <a:solidFill>
                  <a:srgbClr val="000000"/>
                </a:solidFill>
                <a:latin typeface="Arial" panose="020B0604020202020204" pitchFamily="34" charset="0"/>
                <a:cs typeface="Arial" panose="020B0604020202020204" pitchFamily="34" charset="0"/>
              </a:rPr>
              <a:t>employer must ensure that</a:t>
            </a:r>
          </a:p>
          <a:p>
            <a:pPr marL="0" lvl="0" indent="0" eaLnBrk="0" fontAlgn="base" hangingPunct="0">
              <a:spcBef>
                <a:spcPct val="0"/>
              </a:spcBef>
              <a:spcAft>
                <a:spcPct val="0"/>
              </a:spcAft>
              <a:buClr>
                <a:srgbClr val="000000"/>
              </a:buClr>
              <a:buSzPct val="100000"/>
              <a:buNone/>
            </a:pPr>
            <a:r>
              <a:rPr lang="en-US" altLang="en-US" sz="2000" i="1" dirty="0">
                <a:solidFill>
                  <a:srgbClr val="000000"/>
                </a:solidFill>
                <a:latin typeface="Arial" panose="020B0604020202020204" pitchFamily="34" charset="0"/>
                <a:cs typeface="Arial" panose="020B0604020202020204" pitchFamily="34" charset="0"/>
              </a:rPr>
              <a:t>(a) </a:t>
            </a:r>
            <a:r>
              <a:rPr lang="en-US" altLang="en-US" sz="2000" i="1" dirty="0" smtClean="0">
                <a:solidFill>
                  <a:srgbClr val="000000"/>
                </a:solidFill>
                <a:latin typeface="Arial" panose="020B0604020202020204" pitchFamily="34" charset="0"/>
                <a:cs typeface="Arial" panose="020B0604020202020204" pitchFamily="34" charset="0"/>
              </a:rPr>
              <a:t>… (b) … (c) … </a:t>
            </a:r>
            <a:br>
              <a:rPr lang="en-US" altLang="en-US" sz="2000" i="1" dirty="0" smtClean="0">
                <a:solidFill>
                  <a:srgbClr val="000000"/>
                </a:solidFill>
                <a:latin typeface="Arial" panose="020B0604020202020204" pitchFamily="34" charset="0"/>
                <a:cs typeface="Arial" panose="020B0604020202020204" pitchFamily="34" charset="0"/>
              </a:rPr>
            </a:br>
            <a:r>
              <a:rPr lang="en-US" altLang="en-US" sz="2000" i="1" dirty="0" smtClean="0">
                <a:solidFill>
                  <a:srgbClr val="000000"/>
                </a:solidFill>
                <a:latin typeface="Arial" panose="020B0604020202020204" pitchFamily="34" charset="0"/>
                <a:cs typeface="Arial" panose="020B0604020202020204" pitchFamily="34" charset="0"/>
              </a:rPr>
              <a:t>(d</a:t>
            </a:r>
            <a:r>
              <a:rPr lang="en-US" altLang="en-US" sz="2000" i="1" dirty="0">
                <a:solidFill>
                  <a:srgbClr val="000000"/>
                </a:solidFill>
                <a:latin typeface="Arial" panose="020B0604020202020204" pitchFamily="34" charset="0"/>
                <a:cs typeface="Arial" panose="020B0604020202020204" pitchFamily="34" charset="0"/>
              </a:rPr>
              <a:t>) equipment and supplies are erected, installed, assembled, started, operated, </a:t>
            </a:r>
            <a:r>
              <a:rPr lang="en-US" altLang="en-US" sz="2000" i="1" dirty="0" smtClean="0">
                <a:solidFill>
                  <a:srgbClr val="000000"/>
                </a:solidFill>
                <a:latin typeface="Arial" panose="020B0604020202020204" pitchFamily="34" charset="0"/>
                <a:cs typeface="Arial" panose="020B0604020202020204" pitchFamily="34" charset="0"/>
              </a:rPr>
              <a:t>handled, stored</a:t>
            </a:r>
            <a:r>
              <a:rPr lang="en-US" altLang="en-US" sz="2000" i="1" dirty="0">
                <a:solidFill>
                  <a:srgbClr val="000000"/>
                </a:solidFill>
                <a:latin typeface="Arial" panose="020B0604020202020204" pitchFamily="34" charset="0"/>
                <a:cs typeface="Arial" panose="020B0604020202020204" pitchFamily="34" charset="0"/>
              </a:rPr>
              <a:t>, serviced, tested, adjusted, </a:t>
            </a:r>
            <a:r>
              <a:rPr lang="en-US" altLang="en-US" sz="2000" i="1" dirty="0" smtClean="0">
                <a:solidFill>
                  <a:srgbClr val="000000"/>
                </a:solidFill>
                <a:latin typeface="Arial" panose="020B0604020202020204" pitchFamily="34" charset="0"/>
                <a:cs typeface="Arial" panose="020B0604020202020204" pitchFamily="34" charset="0"/>
              </a:rPr>
              <a:t>calibrated, maintained</a:t>
            </a:r>
            <a:r>
              <a:rPr lang="en-US" altLang="en-US" sz="2000" i="1" dirty="0">
                <a:solidFill>
                  <a:srgbClr val="000000"/>
                </a:solidFill>
                <a:latin typeface="Arial" panose="020B0604020202020204" pitchFamily="34" charset="0"/>
                <a:cs typeface="Arial" panose="020B0604020202020204" pitchFamily="34" charset="0"/>
              </a:rPr>
              <a:t>, repaired and dismantled </a:t>
            </a:r>
            <a:r>
              <a:rPr lang="en-US" altLang="en-US" sz="2000" i="1" dirty="0" smtClean="0">
                <a:solidFill>
                  <a:srgbClr val="000000"/>
                </a:solidFill>
                <a:latin typeface="Arial" panose="020B0604020202020204" pitchFamily="34" charset="0"/>
                <a:cs typeface="Arial" panose="020B0604020202020204" pitchFamily="34" charset="0"/>
              </a:rPr>
              <a:t>in accordance </a:t>
            </a:r>
            <a:r>
              <a:rPr lang="en-US" altLang="en-US" sz="2000" i="1" dirty="0">
                <a:solidFill>
                  <a:srgbClr val="000000"/>
                </a:solidFill>
                <a:latin typeface="Arial" panose="020B0604020202020204" pitchFamily="34" charset="0"/>
                <a:cs typeface="Arial" panose="020B0604020202020204" pitchFamily="34" charset="0"/>
              </a:rPr>
              <a:t>with </a:t>
            </a:r>
            <a:r>
              <a:rPr lang="en-US" altLang="en-US" sz="2000" i="1" dirty="0" smtClean="0">
                <a:solidFill>
                  <a:srgbClr val="000000"/>
                </a:solidFill>
                <a:latin typeface="Arial" panose="020B0604020202020204" pitchFamily="34" charset="0"/>
                <a:cs typeface="Arial" panose="020B0604020202020204" pitchFamily="34" charset="0"/>
              </a:rPr>
              <a:t>the manufacturer’s </a:t>
            </a:r>
            <a:r>
              <a:rPr lang="en-US" altLang="en-US" sz="2000" i="1" dirty="0">
                <a:solidFill>
                  <a:srgbClr val="000000"/>
                </a:solidFill>
                <a:latin typeface="Arial" panose="020B0604020202020204" pitchFamily="34" charset="0"/>
                <a:cs typeface="Arial" panose="020B0604020202020204" pitchFamily="34" charset="0"/>
              </a:rPr>
              <a:t>specifications or the </a:t>
            </a:r>
            <a:r>
              <a:rPr lang="en-US" altLang="en-US" sz="2000" b="1" i="1" u="sng" dirty="0">
                <a:solidFill>
                  <a:srgbClr val="000000"/>
                </a:solidFill>
                <a:latin typeface="Arial" panose="020B0604020202020204" pitchFamily="34" charset="0"/>
                <a:cs typeface="Arial" panose="020B0604020202020204" pitchFamily="34" charset="0"/>
              </a:rPr>
              <a:t>specifications certified by </a:t>
            </a:r>
            <a:r>
              <a:rPr lang="en-US" altLang="en-US" sz="2000" b="1" i="1" u="sng" dirty="0" smtClean="0">
                <a:solidFill>
                  <a:srgbClr val="000000"/>
                </a:solidFill>
                <a:latin typeface="Arial" panose="020B0604020202020204" pitchFamily="34" charset="0"/>
                <a:cs typeface="Arial" panose="020B0604020202020204" pitchFamily="34" charset="0"/>
              </a:rPr>
              <a:t>a professional </a:t>
            </a:r>
            <a:r>
              <a:rPr lang="en-US" altLang="en-US" sz="2000" b="1" i="1" u="sng" dirty="0">
                <a:solidFill>
                  <a:srgbClr val="000000"/>
                </a:solidFill>
                <a:latin typeface="Arial" panose="020B0604020202020204" pitchFamily="34" charset="0"/>
                <a:cs typeface="Arial" panose="020B0604020202020204" pitchFamily="34" charset="0"/>
              </a:rPr>
              <a:t>engineer</a:t>
            </a:r>
            <a:r>
              <a:rPr lang="en-US" altLang="en-US" sz="2000" i="1" dirty="0" smtClean="0">
                <a:solidFill>
                  <a:srgbClr val="000000"/>
                </a:solidFill>
                <a:latin typeface="Arial" panose="020B0604020202020204" pitchFamily="34" charset="0"/>
                <a:cs typeface="Arial" panose="020B0604020202020204" pitchFamily="34" charset="0"/>
              </a:rPr>
              <a:t>.</a:t>
            </a:r>
          </a:p>
          <a:p>
            <a:pPr marL="0" lvl="0" indent="0" eaLnBrk="0" fontAlgn="base" hangingPunct="0">
              <a:spcBef>
                <a:spcPct val="0"/>
              </a:spcBef>
              <a:spcAft>
                <a:spcPct val="0"/>
              </a:spcAft>
              <a:buClr>
                <a:srgbClr val="000000"/>
              </a:buClr>
              <a:buSzPct val="100000"/>
              <a:buNone/>
            </a:pPr>
            <a:endParaRPr lang="en-US" altLang="en-US" sz="2000" i="1" dirty="0" smtClean="0">
              <a:solidFill>
                <a:srgbClr val="000000"/>
              </a:solidFill>
              <a:latin typeface="Arial" panose="020B0604020202020204" pitchFamily="34" charset="0"/>
              <a:cs typeface="Arial" panose="020B0604020202020204" pitchFamily="34" charset="0"/>
            </a:endParaRPr>
          </a:p>
          <a:p>
            <a:pPr marL="0" lvl="0" indent="0" eaLnBrk="0" fontAlgn="base" hangingPunct="0">
              <a:spcBef>
                <a:spcPct val="0"/>
              </a:spcBef>
              <a:spcAft>
                <a:spcPct val="0"/>
              </a:spcAft>
              <a:buClr>
                <a:srgbClr val="000000"/>
              </a:buClr>
              <a:buSzPct val="100000"/>
              <a:buNone/>
            </a:pPr>
            <a:r>
              <a:rPr lang="en-US" altLang="en-US" sz="2000" b="1" i="1" dirty="0" smtClean="0">
                <a:solidFill>
                  <a:srgbClr val="000000"/>
                </a:solidFill>
                <a:latin typeface="Arial" panose="020B0604020202020204" pitchFamily="34" charset="0"/>
                <a:cs typeface="Arial" panose="020B0604020202020204" pitchFamily="34" charset="0"/>
              </a:rPr>
              <a:t>13(1) Manufacturer’s </a:t>
            </a:r>
            <a:r>
              <a:rPr lang="en-US" altLang="en-US" sz="2000" b="1" i="1" dirty="0">
                <a:solidFill>
                  <a:srgbClr val="000000"/>
                </a:solidFill>
                <a:latin typeface="Arial" panose="020B0604020202020204" pitchFamily="34" charset="0"/>
                <a:cs typeface="Arial" panose="020B0604020202020204" pitchFamily="34" charset="0"/>
              </a:rPr>
              <a:t>and professional engineer’s </a:t>
            </a:r>
            <a:r>
              <a:rPr lang="en-US" altLang="en-US" sz="2000" b="1" i="1" dirty="0" smtClean="0">
                <a:solidFill>
                  <a:srgbClr val="000000"/>
                </a:solidFill>
                <a:latin typeface="Arial" panose="020B0604020202020204" pitchFamily="34" charset="0"/>
                <a:cs typeface="Arial" panose="020B0604020202020204" pitchFamily="34" charset="0"/>
              </a:rPr>
              <a:t>specifications:</a:t>
            </a:r>
          </a:p>
          <a:p>
            <a:pPr marL="0" lvl="0" indent="0" eaLnBrk="0" fontAlgn="base" hangingPunct="0">
              <a:spcBef>
                <a:spcPct val="0"/>
              </a:spcBef>
              <a:spcAft>
                <a:spcPct val="0"/>
              </a:spcAft>
              <a:buClr>
                <a:srgbClr val="000000"/>
              </a:buClr>
              <a:buSzPct val="100000"/>
              <a:buNone/>
            </a:pPr>
            <a:r>
              <a:rPr lang="en-US" altLang="en-US" sz="2000" i="1" dirty="0" smtClean="0">
                <a:solidFill>
                  <a:srgbClr val="000000"/>
                </a:solidFill>
                <a:latin typeface="Arial" panose="020B0604020202020204" pitchFamily="34" charset="0"/>
                <a:cs typeface="Arial" panose="020B0604020202020204" pitchFamily="34" charset="0"/>
              </a:rPr>
              <a:t>If </a:t>
            </a:r>
            <a:r>
              <a:rPr lang="en-US" altLang="en-US" sz="2000" i="1" dirty="0">
                <a:solidFill>
                  <a:srgbClr val="000000"/>
                </a:solidFill>
                <a:latin typeface="Arial" panose="020B0604020202020204" pitchFamily="34" charset="0"/>
                <a:cs typeface="Arial" panose="020B0604020202020204" pitchFamily="34" charset="0"/>
              </a:rPr>
              <a:t>this Code requires anything to be done in accordance with a </a:t>
            </a:r>
            <a:r>
              <a:rPr lang="en-US" altLang="en-US" sz="2000" i="1" dirty="0" smtClean="0">
                <a:solidFill>
                  <a:srgbClr val="000000"/>
                </a:solidFill>
                <a:latin typeface="Arial" panose="020B0604020202020204" pitchFamily="34" charset="0"/>
                <a:cs typeface="Arial" panose="020B0604020202020204" pitchFamily="34" charset="0"/>
              </a:rPr>
              <a:t>manufacturer’s specifications</a:t>
            </a:r>
            <a:r>
              <a:rPr lang="en-US" altLang="en-US" sz="2000" i="1" dirty="0">
                <a:solidFill>
                  <a:srgbClr val="000000"/>
                </a:solidFill>
                <a:latin typeface="Arial" panose="020B0604020202020204" pitchFamily="34" charset="0"/>
                <a:cs typeface="Arial" panose="020B0604020202020204" pitchFamily="34" charset="0"/>
              </a:rPr>
              <a:t>, an employer may, instead of complying strictly with the </a:t>
            </a:r>
            <a:r>
              <a:rPr lang="en-US" altLang="en-US" sz="2000" i="1" dirty="0" smtClean="0">
                <a:solidFill>
                  <a:srgbClr val="000000"/>
                </a:solidFill>
                <a:latin typeface="Arial" panose="020B0604020202020204" pitchFamily="34" charset="0"/>
                <a:cs typeface="Arial" panose="020B0604020202020204" pitchFamily="34" charset="0"/>
              </a:rPr>
              <a:t>manufacturer’s specifications</a:t>
            </a:r>
            <a:r>
              <a:rPr lang="en-US" altLang="en-US" sz="2000" i="1" dirty="0">
                <a:solidFill>
                  <a:srgbClr val="000000"/>
                </a:solidFill>
                <a:latin typeface="Arial" panose="020B0604020202020204" pitchFamily="34" charset="0"/>
                <a:cs typeface="Arial" panose="020B0604020202020204" pitchFamily="34" charset="0"/>
              </a:rPr>
              <a:t>, comply with </a:t>
            </a:r>
            <a:r>
              <a:rPr lang="en-US" altLang="en-US" sz="2000" b="1" i="1" u="sng" dirty="0">
                <a:solidFill>
                  <a:srgbClr val="000000"/>
                </a:solidFill>
                <a:latin typeface="Arial" panose="020B0604020202020204" pitchFamily="34" charset="0"/>
                <a:cs typeface="Arial" panose="020B0604020202020204" pitchFamily="34" charset="0"/>
              </a:rPr>
              <a:t>modified specifications certified by a professional engineer</a:t>
            </a:r>
            <a:r>
              <a:rPr lang="en-US" altLang="en-US" sz="2000" i="1" dirty="0">
                <a:solidFill>
                  <a:srgbClr val="000000"/>
                </a:solidFill>
                <a:latin typeface="Arial" panose="020B0604020202020204" pitchFamily="34" charset="0"/>
                <a:cs typeface="Arial" panose="020B0604020202020204" pitchFamily="34" charset="0"/>
              </a:rPr>
              <a:t>.</a:t>
            </a:r>
            <a:endParaRPr kumimoji="0" lang="en-US" altLang="en-US" sz="2000" b="0" i="1"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6" name="Rectangle 2"/>
          <p:cNvSpPr>
            <a:spLocks noChangeArrowheads="1"/>
          </p:cNvSpPr>
          <p:nvPr/>
        </p:nvSpPr>
        <p:spPr bwMode="auto">
          <a:xfrm>
            <a:off x="455613" y="182880"/>
            <a:ext cx="8226425" cy="5486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lvl="0" fontAlgn="base">
              <a:spcBef>
                <a:spcPct val="0"/>
              </a:spcBef>
              <a:spcAft>
                <a:spcPct val="0"/>
              </a:spcAft>
              <a:buClrTx/>
              <a:buSzTx/>
              <a:buNone/>
            </a:pPr>
            <a:r>
              <a:rPr lang="en-US" altLang="en-US" sz="2400" b="1" i="1" dirty="0">
                <a:solidFill>
                  <a:srgbClr val="000000"/>
                </a:solidFill>
              </a:rPr>
              <a:t>Engineering under Alberta OH&amp;S </a:t>
            </a:r>
            <a:r>
              <a:rPr lang="en-US" altLang="en-US" sz="2400" b="1" i="1" dirty="0" smtClean="0">
                <a:solidFill>
                  <a:srgbClr val="000000"/>
                </a:solidFill>
              </a:rPr>
              <a:t>Code:</a:t>
            </a:r>
            <a:endParaRPr lang="en-US" altLang="en-US" sz="2400" b="1" i="1" dirty="0">
              <a:solidFill>
                <a:srgbClr val="000000"/>
              </a:solidFill>
            </a:endParaRPr>
          </a:p>
        </p:txBody>
      </p:sp>
      <p:sp>
        <p:nvSpPr>
          <p:cNvPr id="8" name="Slide Number Placeholder 1"/>
          <p:cNvSpPr txBox="1">
            <a:spLocks noGrp="1"/>
          </p:cNvSpPr>
          <p:nvPr/>
        </p:nvSpPr>
        <p:spPr bwMode="auto">
          <a:xfrm>
            <a:off x="7620000" y="6477000"/>
            <a:ext cx="914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0432A0-8F3C-4F18-BC66-19FC0E5B084E}" type="slidenum">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9" name="Rectangle 2"/>
          <p:cNvSpPr>
            <a:spLocks noChangeArrowheads="1"/>
          </p:cNvSpPr>
          <p:nvPr/>
        </p:nvSpPr>
        <p:spPr bwMode="auto">
          <a:xfrm>
            <a:off x="457200" y="6400800"/>
            <a:ext cx="4114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1" u="none" strike="noStrike" kern="1200" cap="none" spc="0" normalizeH="0" baseline="0" noProof="0" dirty="0" smtClean="0">
                <a:ln>
                  <a:noFill/>
                </a:ln>
                <a:solidFill>
                  <a:schemeClr val="bg2"/>
                </a:solidFill>
                <a:effectLst/>
                <a:uLnTx/>
                <a:uFillTx/>
                <a:latin typeface="Times New Roman" panose="02020603050405020304" pitchFamily="18" charset="0"/>
                <a:ea typeface="+mn-ea"/>
                <a:cs typeface="+mn-cs"/>
              </a:rPr>
              <a:t>Chapter 6.3: OH&amp;S In Canada</a:t>
            </a:r>
            <a:endParaRPr kumimoji="0" lang="en-US" altLang="en-US" sz="1800" b="1" i="1" u="none" strike="noStrike" kern="1200" cap="none" spc="0" normalizeH="0" baseline="0" noProof="0" dirty="0">
              <a:ln>
                <a:noFill/>
              </a:ln>
              <a:solidFill>
                <a:schemeClr val="bg2"/>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148980062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455614" y="730250"/>
            <a:ext cx="8226424" cy="5483225"/>
          </a:xfrm>
          <a:prstGeom prst="rect">
            <a:avLst/>
          </a:prstGeom>
          <a:solidFill>
            <a:srgbClr val="FFFFFF"/>
          </a:solidFill>
          <a:ln w="9525">
            <a:solidFill>
              <a:srgbClr val="000000"/>
            </a:solidFill>
            <a:miter lim="800000"/>
            <a:headEnd/>
            <a:tailEnd/>
          </a:ln>
        </p:spPr>
        <p:txBody>
          <a:bodyPr/>
          <a:lstStyle>
            <a:lvl1pPr marL="609600" indent="-609600">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990600" indent="-533400">
              <a:spcBef>
                <a:spcPct val="20000"/>
              </a:spcBef>
              <a:buChar char="–"/>
              <a:defRPr sz="2800">
                <a:solidFill>
                  <a:schemeClr val="tx1"/>
                </a:solidFill>
                <a:latin typeface="Times New Roman" panose="02020603050405020304" pitchFamily="18" charset="0"/>
              </a:defRPr>
            </a:lvl2pPr>
            <a:lvl3pPr marL="1371600" indent="-457200">
              <a:spcBef>
                <a:spcPct val="20000"/>
              </a:spcBef>
              <a:buChar char="•"/>
              <a:defRPr sz="2400">
                <a:solidFill>
                  <a:schemeClr val="tx1"/>
                </a:solidFill>
                <a:latin typeface="Times New Roman" panose="02020603050405020304" pitchFamily="18" charset="0"/>
              </a:defRPr>
            </a:lvl3pPr>
            <a:lvl4pPr marL="1752600" indent="-381000">
              <a:spcBef>
                <a:spcPct val="20000"/>
              </a:spcBef>
              <a:buChar char="–"/>
              <a:defRPr sz="2000">
                <a:solidFill>
                  <a:schemeClr val="tx1"/>
                </a:solidFill>
                <a:latin typeface="Times New Roman" panose="02020603050405020304" pitchFamily="18" charset="0"/>
              </a:defRPr>
            </a:lvl4pPr>
            <a:lvl5pPr marL="2209800" indent="-381000">
              <a:spcBef>
                <a:spcPct val="20000"/>
              </a:spcBef>
              <a:buSzPct val="65000"/>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lvl="0" indent="0" eaLnBrk="0" fontAlgn="base" hangingPunct="0">
              <a:spcBef>
                <a:spcPct val="0"/>
              </a:spcBef>
              <a:spcAft>
                <a:spcPct val="0"/>
              </a:spcAft>
              <a:buClr>
                <a:srgbClr val="000000"/>
              </a:buClr>
              <a:buSzPct val="100000"/>
              <a:buNone/>
            </a:pPr>
            <a:endParaRPr lang="en-US" altLang="en-US" sz="2000" b="1" dirty="0">
              <a:solidFill>
                <a:srgbClr val="000000"/>
              </a:solidFill>
              <a:latin typeface="Arial" panose="020B0604020202020204" pitchFamily="34" charset="0"/>
              <a:cs typeface="Arial" panose="020B0604020202020204" pitchFamily="34" charset="0"/>
            </a:endParaRPr>
          </a:p>
          <a:p>
            <a:pPr lvl="0"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a:solidFill>
                  <a:srgbClr val="000000"/>
                </a:solidFill>
                <a:latin typeface="Arial" panose="020B0604020202020204" pitchFamily="34" charset="0"/>
                <a:cs typeface="Arial" panose="020B0604020202020204" pitchFamily="34" charset="0"/>
              </a:rPr>
              <a:t>Employers </a:t>
            </a:r>
            <a:r>
              <a:rPr lang="en-US" altLang="en-US" sz="2000" dirty="0" smtClean="0">
                <a:solidFill>
                  <a:srgbClr val="000000"/>
                </a:solidFill>
                <a:latin typeface="Arial" panose="020B0604020202020204" pitchFamily="34" charset="0"/>
                <a:cs typeface="Arial" panose="020B0604020202020204" pitchFamily="34" charset="0"/>
              </a:rPr>
              <a:t>must </a:t>
            </a:r>
            <a:r>
              <a:rPr lang="en-US" altLang="en-US" sz="2000" dirty="0">
                <a:solidFill>
                  <a:srgbClr val="000000"/>
                </a:solidFill>
                <a:latin typeface="Arial" panose="020B0604020202020204" pitchFamily="34" charset="0"/>
                <a:cs typeface="Arial" panose="020B0604020202020204" pitchFamily="34" charset="0"/>
              </a:rPr>
              <a:t>report:</a:t>
            </a:r>
          </a:p>
          <a:p>
            <a:pPr lvl="1"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a:solidFill>
                  <a:srgbClr val="000000"/>
                </a:solidFill>
                <a:latin typeface="Arial" panose="020B0604020202020204" pitchFamily="34" charset="0"/>
                <a:cs typeface="Arial" panose="020B0604020202020204" pitchFamily="34" charset="0"/>
              </a:rPr>
              <a:t>Incident resulting in death of worker</a:t>
            </a:r>
          </a:p>
          <a:p>
            <a:pPr lvl="1"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a:solidFill>
                  <a:srgbClr val="000000"/>
                </a:solidFill>
                <a:latin typeface="Arial" panose="020B0604020202020204" pitchFamily="34" charset="0"/>
                <a:cs typeface="Arial" panose="020B0604020202020204" pitchFamily="34" charset="0"/>
              </a:rPr>
              <a:t>Incident resulting in worker being admitted to hospital</a:t>
            </a:r>
          </a:p>
          <a:p>
            <a:pPr lvl="1"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a:solidFill>
                  <a:srgbClr val="000000"/>
                </a:solidFill>
                <a:latin typeface="Arial" panose="020B0604020202020204" pitchFamily="34" charset="0"/>
                <a:cs typeface="Arial" panose="020B0604020202020204" pitchFamily="34" charset="0"/>
              </a:rPr>
              <a:t>Explosion, fire, or flood that has potential to cause serious injury</a:t>
            </a:r>
          </a:p>
          <a:p>
            <a:pPr lvl="1"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a:solidFill>
                  <a:srgbClr val="000000"/>
                </a:solidFill>
                <a:latin typeface="Arial" panose="020B0604020202020204" pitchFamily="34" charset="0"/>
                <a:cs typeface="Arial" panose="020B0604020202020204" pitchFamily="34" charset="0"/>
              </a:rPr>
              <a:t>Collapse of crane, derrick or hoist</a:t>
            </a:r>
          </a:p>
          <a:p>
            <a:pPr lvl="1"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a:solidFill>
                  <a:srgbClr val="000000"/>
                </a:solidFill>
                <a:latin typeface="Arial" panose="020B0604020202020204" pitchFamily="34" charset="0"/>
                <a:cs typeface="Arial" panose="020B0604020202020204" pitchFamily="34" charset="0"/>
              </a:rPr>
              <a:t>Collapse or failure of building or structure</a:t>
            </a:r>
          </a:p>
          <a:p>
            <a:pPr lvl="1"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a:solidFill>
                  <a:srgbClr val="000000"/>
                </a:solidFill>
                <a:latin typeface="Arial" panose="020B0604020202020204" pitchFamily="34" charset="0"/>
                <a:cs typeface="Arial" panose="020B0604020202020204" pitchFamily="34" charset="0"/>
              </a:rPr>
              <a:t>Significant mining incidents (ground fall, ventilation failure, out of control vehicle, fire, serious electrical failure hoist or shaft failure, dam failure, other emergency)</a:t>
            </a:r>
          </a:p>
          <a:p>
            <a:pPr lvl="0" eaLnBrk="0" fontAlgn="base" hangingPunct="0">
              <a:spcBef>
                <a:spcPct val="0"/>
              </a:spcBef>
              <a:spcAft>
                <a:spcPct val="0"/>
              </a:spcAft>
              <a:buClr>
                <a:srgbClr val="000000"/>
              </a:buClr>
              <a:buSzPct val="100000"/>
              <a:buFont typeface="Wingdings" panose="05000000000000000000" pitchFamily="2" charset="2"/>
              <a:buChar char="Ø"/>
            </a:pPr>
            <a:endParaRPr lang="en-US" altLang="en-US" sz="2000" dirty="0" smtClean="0">
              <a:solidFill>
                <a:srgbClr val="000000"/>
              </a:solidFill>
              <a:latin typeface="Arial" panose="020B0604020202020204" pitchFamily="34" charset="0"/>
              <a:cs typeface="Arial" panose="020B0604020202020204" pitchFamily="34" charset="0"/>
            </a:endParaRPr>
          </a:p>
          <a:p>
            <a:pPr lvl="0"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smtClean="0">
                <a:solidFill>
                  <a:srgbClr val="000000"/>
                </a:solidFill>
                <a:latin typeface="Arial" panose="020B0604020202020204" pitchFamily="34" charset="0"/>
                <a:cs typeface="Arial" panose="020B0604020202020204" pitchFamily="34" charset="0"/>
              </a:rPr>
              <a:t>Incidents </a:t>
            </a:r>
            <a:r>
              <a:rPr lang="en-US" altLang="en-US" sz="2000" dirty="0">
                <a:solidFill>
                  <a:srgbClr val="000000"/>
                </a:solidFill>
                <a:latin typeface="Arial" panose="020B0604020202020204" pitchFamily="34" charset="0"/>
                <a:cs typeface="Arial" panose="020B0604020202020204" pitchFamily="34" charset="0"/>
              </a:rPr>
              <a:t>with potential to cause serious injury (near misses) must also be reported</a:t>
            </a:r>
          </a:p>
          <a:p>
            <a:pPr lvl="0" eaLnBrk="0" fontAlgn="base" hangingPunct="0">
              <a:spcBef>
                <a:spcPct val="0"/>
              </a:spcBef>
              <a:spcAft>
                <a:spcPct val="0"/>
              </a:spcAft>
              <a:buClr>
                <a:srgbClr val="000000"/>
              </a:buClr>
              <a:buSzPct val="100000"/>
              <a:buFont typeface="Wingdings" panose="05000000000000000000" pitchFamily="2" charset="2"/>
              <a:buChar char="Ø"/>
            </a:pPr>
            <a:endParaRPr lang="en-US" altLang="en-US" sz="2000" dirty="0" smtClean="0">
              <a:solidFill>
                <a:srgbClr val="000000"/>
              </a:solidFill>
              <a:latin typeface="Arial" panose="020B0604020202020204" pitchFamily="34" charset="0"/>
              <a:cs typeface="Arial" panose="020B0604020202020204" pitchFamily="34" charset="0"/>
            </a:endParaRPr>
          </a:p>
          <a:p>
            <a:pPr lvl="0"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smtClean="0">
                <a:solidFill>
                  <a:srgbClr val="000000"/>
                </a:solidFill>
                <a:latin typeface="Arial" panose="020B0604020202020204" pitchFamily="34" charset="0"/>
                <a:cs typeface="Arial" panose="020B0604020202020204" pitchFamily="34" charset="0"/>
              </a:rPr>
              <a:t>Must </a:t>
            </a:r>
            <a:r>
              <a:rPr lang="en-US" altLang="en-US" sz="2000" dirty="0">
                <a:solidFill>
                  <a:srgbClr val="000000"/>
                </a:solidFill>
                <a:latin typeface="Arial" panose="020B0604020202020204" pitchFamily="34" charset="0"/>
                <a:cs typeface="Arial" panose="020B0604020202020204" pitchFamily="34" charset="0"/>
              </a:rPr>
              <a:t>call OHS Contact Centre who forward to appropriate Manager</a:t>
            </a:r>
          </a:p>
          <a:p>
            <a:pPr lvl="0" eaLnBrk="0" fontAlgn="base" hangingPunct="0">
              <a:spcBef>
                <a:spcPct val="0"/>
              </a:spcBef>
              <a:spcAft>
                <a:spcPct val="0"/>
              </a:spcAft>
              <a:buClr>
                <a:srgbClr val="000000"/>
              </a:buClr>
              <a:buSzPct val="100000"/>
              <a:buFont typeface="Wingdings" panose="05000000000000000000" pitchFamily="2" charset="2"/>
              <a:buChar char="Ø"/>
            </a:pPr>
            <a:endParaRPr lang="en-US" altLang="en-US" sz="2000" dirty="0" smtClean="0">
              <a:solidFill>
                <a:srgbClr val="000000"/>
              </a:solidFill>
              <a:latin typeface="Arial" panose="020B0604020202020204" pitchFamily="34" charset="0"/>
              <a:cs typeface="Arial" panose="020B0604020202020204" pitchFamily="34" charset="0"/>
            </a:endParaRPr>
          </a:p>
          <a:p>
            <a:pPr lvl="0" eaLnBrk="0" fontAlgn="base" hangingPunct="0">
              <a:spcBef>
                <a:spcPct val="0"/>
              </a:spcBef>
              <a:spcAft>
                <a:spcPct val="0"/>
              </a:spcAft>
              <a:buClr>
                <a:srgbClr val="000000"/>
              </a:buClr>
              <a:buSzPct val="100000"/>
              <a:buFont typeface="Wingdings" panose="05000000000000000000" pitchFamily="2" charset="2"/>
              <a:buChar char="Ø"/>
            </a:pPr>
            <a:endPar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lvl="0" eaLnBrk="0" fontAlgn="base" hangingPunct="0">
              <a:spcBef>
                <a:spcPct val="0"/>
              </a:spcBef>
              <a:spcAft>
                <a:spcPct val="0"/>
              </a:spcAft>
              <a:buClr>
                <a:srgbClr val="000000"/>
              </a:buClr>
              <a:buSzPct val="100000"/>
              <a:buFont typeface="Wingdings" panose="05000000000000000000" pitchFamily="2" charset="2"/>
              <a:buChar char="Ø"/>
            </a:pPr>
            <a:endParaRPr lang="en-US" altLang="en-US" sz="2000" dirty="0" smtClean="0">
              <a:solidFill>
                <a:srgbClr val="000000"/>
              </a:solidFill>
              <a:latin typeface="Arial" panose="020B0604020202020204" pitchFamily="34" charset="0"/>
              <a:cs typeface="Arial" panose="020B0604020202020204" pitchFamily="34" charset="0"/>
            </a:endParaRPr>
          </a:p>
        </p:txBody>
      </p:sp>
      <p:sp>
        <p:nvSpPr>
          <p:cNvPr id="6" name="Rectangle 2"/>
          <p:cNvSpPr>
            <a:spLocks noChangeArrowheads="1"/>
          </p:cNvSpPr>
          <p:nvPr/>
        </p:nvSpPr>
        <p:spPr bwMode="auto">
          <a:xfrm>
            <a:off x="455613" y="182880"/>
            <a:ext cx="8226425" cy="5486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lvl="0" fontAlgn="base">
              <a:spcBef>
                <a:spcPct val="0"/>
              </a:spcBef>
              <a:spcAft>
                <a:spcPct val="0"/>
              </a:spcAft>
              <a:buClrTx/>
              <a:buSzTx/>
              <a:buNone/>
            </a:pPr>
            <a:r>
              <a:rPr lang="en-US" altLang="en-US" sz="2400" b="1" i="1" dirty="0">
                <a:solidFill>
                  <a:srgbClr val="000000"/>
                </a:solidFill>
              </a:rPr>
              <a:t>Reporting Incidents under OH&amp;S </a:t>
            </a:r>
            <a:r>
              <a:rPr lang="en-US" altLang="en-US" sz="2400" b="1" i="1" dirty="0" smtClean="0">
                <a:solidFill>
                  <a:srgbClr val="000000"/>
                </a:solidFill>
              </a:rPr>
              <a:t>Code:</a:t>
            </a:r>
            <a:endParaRPr lang="en-US" altLang="en-US" sz="2400" b="1" i="1" dirty="0">
              <a:solidFill>
                <a:srgbClr val="000000"/>
              </a:solidFill>
            </a:endParaRPr>
          </a:p>
        </p:txBody>
      </p:sp>
      <p:sp>
        <p:nvSpPr>
          <p:cNvPr id="8" name="Slide Number Placeholder 1"/>
          <p:cNvSpPr txBox="1">
            <a:spLocks noGrp="1"/>
          </p:cNvSpPr>
          <p:nvPr/>
        </p:nvSpPr>
        <p:spPr bwMode="auto">
          <a:xfrm>
            <a:off x="7620000" y="6477000"/>
            <a:ext cx="914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0432A0-8F3C-4F18-BC66-19FC0E5B084E}" type="slidenum">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9" name="Rectangle 2"/>
          <p:cNvSpPr>
            <a:spLocks noChangeArrowheads="1"/>
          </p:cNvSpPr>
          <p:nvPr/>
        </p:nvSpPr>
        <p:spPr bwMode="auto">
          <a:xfrm>
            <a:off x="457200" y="6400800"/>
            <a:ext cx="4114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1" u="none" strike="noStrike" kern="1200" cap="none" spc="0" normalizeH="0" baseline="0" noProof="0" dirty="0" smtClean="0">
                <a:ln>
                  <a:noFill/>
                </a:ln>
                <a:solidFill>
                  <a:schemeClr val="bg2"/>
                </a:solidFill>
                <a:effectLst/>
                <a:uLnTx/>
                <a:uFillTx/>
                <a:latin typeface="Times New Roman" panose="02020603050405020304" pitchFamily="18" charset="0"/>
                <a:ea typeface="+mn-ea"/>
                <a:cs typeface="+mn-cs"/>
              </a:rPr>
              <a:t>Chapter 6.3: OH&amp;S In Canada</a:t>
            </a:r>
            <a:endParaRPr kumimoji="0" lang="en-US" altLang="en-US" sz="1800" b="1" i="1" u="none" strike="noStrike" kern="1200" cap="none" spc="0" normalizeH="0" baseline="0" noProof="0" dirty="0">
              <a:ln>
                <a:noFill/>
              </a:ln>
              <a:solidFill>
                <a:schemeClr val="bg2"/>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242189219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455613" y="730250"/>
            <a:ext cx="8226425" cy="5483225"/>
          </a:xfrm>
          <a:prstGeom prst="rect">
            <a:avLst/>
          </a:prstGeom>
          <a:solidFill>
            <a:srgbClr val="FFFFFF"/>
          </a:solidFill>
          <a:ln w="9525">
            <a:solidFill>
              <a:srgbClr val="000000"/>
            </a:solidFill>
            <a:miter lim="800000"/>
            <a:headEnd/>
            <a:tailEnd/>
          </a:ln>
        </p:spPr>
        <p:txBody>
          <a:bodyPr/>
          <a:lstStyle>
            <a:lvl1pPr marL="609600" indent="-609600">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990600" indent="-533400">
              <a:spcBef>
                <a:spcPct val="20000"/>
              </a:spcBef>
              <a:buChar char="–"/>
              <a:defRPr sz="2800">
                <a:solidFill>
                  <a:schemeClr val="tx1"/>
                </a:solidFill>
                <a:latin typeface="Times New Roman" panose="02020603050405020304" pitchFamily="18" charset="0"/>
              </a:defRPr>
            </a:lvl2pPr>
            <a:lvl3pPr marL="1371600" indent="-457200">
              <a:spcBef>
                <a:spcPct val="20000"/>
              </a:spcBef>
              <a:buChar char="•"/>
              <a:defRPr sz="2400">
                <a:solidFill>
                  <a:schemeClr val="tx1"/>
                </a:solidFill>
                <a:latin typeface="Times New Roman" panose="02020603050405020304" pitchFamily="18" charset="0"/>
              </a:defRPr>
            </a:lvl3pPr>
            <a:lvl4pPr marL="1752600" indent="-381000">
              <a:spcBef>
                <a:spcPct val="20000"/>
              </a:spcBef>
              <a:buChar char="–"/>
              <a:defRPr sz="2000">
                <a:solidFill>
                  <a:schemeClr val="tx1"/>
                </a:solidFill>
                <a:latin typeface="Times New Roman" panose="02020603050405020304" pitchFamily="18" charset="0"/>
              </a:defRPr>
            </a:lvl4pPr>
            <a:lvl5pPr marL="2209800" indent="-381000">
              <a:spcBef>
                <a:spcPct val="20000"/>
              </a:spcBef>
              <a:buSzPct val="65000"/>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lvl="0" indent="0" eaLnBrk="0" fontAlgn="base" hangingPunct="0">
              <a:spcBef>
                <a:spcPct val="0"/>
              </a:spcBef>
              <a:spcAft>
                <a:spcPct val="0"/>
              </a:spcAft>
              <a:buClr>
                <a:srgbClr val="000000"/>
              </a:buClr>
              <a:buSzPct val="100000"/>
              <a:buNone/>
            </a:pPr>
            <a:r>
              <a:rPr lang="en-US" altLang="en-US" sz="2000" dirty="0" smtClean="0">
                <a:solidFill>
                  <a:srgbClr val="000000"/>
                </a:solidFill>
                <a:latin typeface="Arial" panose="020B0604020202020204" pitchFamily="34" charset="0"/>
                <a:cs typeface="Arial" panose="020B0604020202020204" pitchFamily="34" charset="0"/>
              </a:rPr>
              <a:t>Failure to comply after successful prosecution, professional engineers and organizations </a:t>
            </a:r>
            <a:r>
              <a:rPr lang="en-US" altLang="en-US" sz="2000" dirty="0">
                <a:solidFill>
                  <a:srgbClr val="000000"/>
                </a:solidFill>
                <a:latin typeface="Arial" panose="020B0604020202020204" pitchFamily="34" charset="0"/>
                <a:cs typeface="Arial" panose="020B0604020202020204" pitchFamily="34" charset="0"/>
              </a:rPr>
              <a:t>can face several penalties under </a:t>
            </a:r>
            <a:r>
              <a:rPr lang="en-US" altLang="en-US" sz="2000" dirty="0" smtClean="0">
                <a:solidFill>
                  <a:srgbClr val="000000"/>
                </a:solidFill>
                <a:latin typeface="Arial" panose="020B0604020202020204" pitchFamily="34" charset="0"/>
                <a:cs typeface="Arial" panose="020B0604020202020204" pitchFamily="34" charset="0"/>
              </a:rPr>
              <a:t>different </a:t>
            </a:r>
            <a:r>
              <a:rPr lang="en-US" altLang="en-US" sz="2000" dirty="0">
                <a:solidFill>
                  <a:srgbClr val="000000"/>
                </a:solidFill>
                <a:latin typeface="Arial" panose="020B0604020202020204" pitchFamily="34" charset="0"/>
                <a:cs typeface="Arial" panose="020B0604020202020204" pitchFamily="34" charset="0"/>
              </a:rPr>
              <a:t>legal jurisdictions:</a:t>
            </a:r>
          </a:p>
          <a:p>
            <a:pPr lvl="0" eaLnBrk="0" fontAlgn="base" hangingPunct="0">
              <a:spcBef>
                <a:spcPct val="0"/>
              </a:spcBef>
              <a:spcAft>
                <a:spcPct val="0"/>
              </a:spcAft>
              <a:buClr>
                <a:srgbClr val="000000"/>
              </a:buClr>
              <a:buSzPct val="100000"/>
              <a:buFont typeface="Wingdings" panose="05000000000000000000" pitchFamily="2" charset="2"/>
              <a:buChar char="Ø"/>
            </a:pPr>
            <a:endParaRPr lang="en-US" altLang="en-US" sz="2000" dirty="0">
              <a:solidFill>
                <a:srgbClr val="000000"/>
              </a:solidFill>
              <a:latin typeface="Arial" panose="020B0604020202020204" pitchFamily="34" charset="0"/>
              <a:cs typeface="Arial" panose="020B0604020202020204" pitchFamily="34" charset="0"/>
            </a:endParaRPr>
          </a:p>
          <a:p>
            <a:pPr lvl="0"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smtClean="0">
                <a:solidFill>
                  <a:srgbClr val="000000"/>
                </a:solidFill>
                <a:latin typeface="Arial" panose="020B0604020202020204" pitchFamily="34" charset="0"/>
                <a:cs typeface="Arial" panose="020B0604020202020204" pitchFamily="34" charset="0"/>
              </a:rPr>
              <a:t>Creative </a:t>
            </a:r>
            <a:r>
              <a:rPr lang="en-US" altLang="en-US" sz="2000" dirty="0">
                <a:solidFill>
                  <a:srgbClr val="000000"/>
                </a:solidFill>
                <a:latin typeface="Arial" panose="020B0604020202020204" pitchFamily="34" charset="0"/>
                <a:cs typeface="Arial" panose="020B0604020202020204" pitchFamily="34" charset="0"/>
              </a:rPr>
              <a:t>Sentencing</a:t>
            </a:r>
          </a:p>
          <a:p>
            <a:pPr lvl="0"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a:solidFill>
                  <a:srgbClr val="000000"/>
                </a:solidFill>
                <a:latin typeface="Arial" panose="020B0604020202020204" pitchFamily="34" charset="0"/>
                <a:cs typeface="Arial" panose="020B0604020202020204" pitchFamily="34" charset="0"/>
              </a:rPr>
              <a:t>Corporation Probation</a:t>
            </a:r>
          </a:p>
          <a:p>
            <a:pPr lvl="0"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a:solidFill>
                  <a:srgbClr val="000000"/>
                </a:solidFill>
                <a:latin typeface="Arial" panose="020B0604020202020204" pitchFamily="34" charset="0"/>
                <a:cs typeface="Arial" panose="020B0604020202020204" pitchFamily="34" charset="0"/>
              </a:rPr>
              <a:t>Victim Services (in Development)</a:t>
            </a:r>
          </a:p>
          <a:p>
            <a:pPr lvl="0" eaLnBrk="0" fontAlgn="base" hangingPunct="0">
              <a:spcBef>
                <a:spcPct val="0"/>
              </a:spcBef>
              <a:spcAft>
                <a:spcPct val="0"/>
              </a:spcAft>
              <a:buClr>
                <a:srgbClr val="000000"/>
              </a:buClr>
              <a:buSzPct val="100000"/>
              <a:buFont typeface="Wingdings" panose="05000000000000000000" pitchFamily="2" charset="2"/>
              <a:buChar char="Ø"/>
            </a:pPr>
            <a:endParaRPr lang="en-US" altLang="en-US" sz="2000" dirty="0">
              <a:solidFill>
                <a:srgbClr val="000000"/>
              </a:solidFill>
              <a:latin typeface="Arial" panose="020B0604020202020204" pitchFamily="34" charset="0"/>
              <a:cs typeface="Arial" panose="020B0604020202020204" pitchFamily="34" charset="0"/>
            </a:endParaRPr>
          </a:p>
          <a:p>
            <a:pPr lvl="0"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a:solidFill>
                  <a:srgbClr val="000000"/>
                </a:solidFill>
                <a:latin typeface="Arial" panose="020B0604020202020204" pitchFamily="34" charset="0"/>
                <a:cs typeface="Arial" panose="020B0604020202020204" pitchFamily="34" charset="0"/>
              </a:rPr>
              <a:t>Creative Sentencing Case</a:t>
            </a:r>
          </a:p>
          <a:p>
            <a:pPr lvl="1"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a:solidFill>
                  <a:srgbClr val="000000"/>
                </a:solidFill>
                <a:latin typeface="Arial" panose="020B0604020202020204" pitchFamily="34" charset="0"/>
                <a:cs typeface="Arial" panose="020B0604020202020204" pitchFamily="34" charset="0"/>
              </a:rPr>
              <a:t>2014 Suncor Tailings Facility Fatality</a:t>
            </a:r>
          </a:p>
          <a:p>
            <a:pPr lvl="1"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a:solidFill>
                  <a:srgbClr val="000000"/>
                </a:solidFill>
                <a:latin typeface="Arial" panose="020B0604020202020204" pitchFamily="34" charset="0"/>
                <a:cs typeface="Arial" panose="020B0604020202020204" pitchFamily="34" charset="0"/>
              </a:rPr>
              <a:t>Funds allocated to ESRM for Tailings Safety Research</a:t>
            </a:r>
          </a:p>
          <a:p>
            <a:pPr lvl="0" eaLnBrk="0" fontAlgn="base" hangingPunct="0">
              <a:spcBef>
                <a:spcPct val="0"/>
              </a:spcBef>
              <a:spcAft>
                <a:spcPct val="0"/>
              </a:spcAft>
              <a:buClr>
                <a:srgbClr val="000000"/>
              </a:buClr>
              <a:buSzPct val="100000"/>
              <a:buFont typeface="Wingdings" panose="05000000000000000000" pitchFamily="2" charset="2"/>
              <a:buChar char="Ø"/>
            </a:pPr>
            <a:endParaRPr lang="en-US" altLang="en-US" sz="2000"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E4A6EFFC-3D38-42D6-B340-75B45496AA3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tretch>
            <a:fillRect/>
          </a:stretch>
        </p:blipFill>
        <p:spPr>
          <a:xfrm>
            <a:off x="3213756" y="4158055"/>
            <a:ext cx="2046314" cy="1860867"/>
          </a:xfrm>
          <a:prstGeom prst="rect">
            <a:avLst/>
          </a:prstGeom>
        </p:spPr>
      </p:pic>
      <p:sp>
        <p:nvSpPr>
          <p:cNvPr id="6" name="Rectangle 2"/>
          <p:cNvSpPr>
            <a:spLocks noChangeArrowheads="1"/>
          </p:cNvSpPr>
          <p:nvPr/>
        </p:nvSpPr>
        <p:spPr bwMode="auto">
          <a:xfrm>
            <a:off x="455613" y="227013"/>
            <a:ext cx="822642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lvl="0" fontAlgn="base">
              <a:spcBef>
                <a:spcPct val="0"/>
              </a:spcBef>
              <a:spcAft>
                <a:spcPct val="0"/>
              </a:spcAft>
              <a:buClrTx/>
              <a:buSzTx/>
              <a:buNone/>
            </a:pPr>
            <a:r>
              <a:rPr lang="en-US" altLang="en-US" sz="2400" b="1" i="1" dirty="0">
                <a:solidFill>
                  <a:srgbClr val="000000"/>
                </a:solidFill>
              </a:rPr>
              <a:t>OH&amp;S </a:t>
            </a:r>
            <a:r>
              <a:rPr lang="en-US" altLang="en-US" sz="2400" b="1" i="1" dirty="0" smtClean="0">
                <a:solidFill>
                  <a:srgbClr val="000000"/>
                </a:solidFill>
              </a:rPr>
              <a:t>Prosecutions &amp; Penalties for Failure to Comply:</a:t>
            </a:r>
            <a:endParaRPr lang="en-US" altLang="en-US" sz="2400" b="1" i="1" dirty="0">
              <a:solidFill>
                <a:srgbClr val="000000"/>
              </a:solidFill>
            </a:endParaRPr>
          </a:p>
        </p:txBody>
      </p:sp>
      <p:sp>
        <p:nvSpPr>
          <p:cNvPr id="8" name="Slide Number Placeholder 1"/>
          <p:cNvSpPr txBox="1">
            <a:spLocks noGrp="1"/>
          </p:cNvSpPr>
          <p:nvPr/>
        </p:nvSpPr>
        <p:spPr bwMode="auto">
          <a:xfrm>
            <a:off x="7620000" y="6477000"/>
            <a:ext cx="914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0432A0-8F3C-4F18-BC66-19FC0E5B084E}" type="slidenum">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9" name="Rectangle 2"/>
          <p:cNvSpPr>
            <a:spLocks noChangeArrowheads="1"/>
          </p:cNvSpPr>
          <p:nvPr/>
        </p:nvSpPr>
        <p:spPr bwMode="auto">
          <a:xfrm>
            <a:off x="457200" y="6400800"/>
            <a:ext cx="4114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1" u="none" strike="noStrike" kern="1200" cap="none" spc="0" normalizeH="0" baseline="0" noProof="0" dirty="0" smtClean="0">
                <a:ln>
                  <a:noFill/>
                </a:ln>
                <a:solidFill>
                  <a:schemeClr val="bg2"/>
                </a:solidFill>
                <a:effectLst/>
                <a:uLnTx/>
                <a:uFillTx/>
                <a:latin typeface="Times New Roman" panose="02020603050405020304" pitchFamily="18" charset="0"/>
                <a:ea typeface="+mn-ea"/>
                <a:cs typeface="+mn-cs"/>
              </a:rPr>
              <a:t>Chapter 6.3: OH&amp;S In Canada</a:t>
            </a:r>
            <a:endParaRPr kumimoji="0" lang="en-US" altLang="en-US" sz="1800" b="1" i="1" u="none" strike="noStrike" kern="1200" cap="none" spc="0" normalizeH="0" baseline="0" noProof="0" dirty="0">
              <a:ln>
                <a:noFill/>
              </a:ln>
              <a:solidFill>
                <a:schemeClr val="bg2"/>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274464916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a:spLocks noChangeArrowheads="1"/>
          </p:cNvSpPr>
          <p:nvPr/>
        </p:nvSpPr>
        <p:spPr bwMode="auto">
          <a:xfrm>
            <a:off x="455613" y="730250"/>
            <a:ext cx="8226425" cy="5483225"/>
          </a:xfrm>
          <a:prstGeom prst="rect">
            <a:avLst/>
          </a:prstGeom>
          <a:solidFill>
            <a:srgbClr val="FFFFFF"/>
          </a:solidFill>
          <a:ln w="9525">
            <a:solidFill>
              <a:srgbClr val="000000"/>
            </a:solidFill>
            <a:miter lim="800000"/>
            <a:headEnd/>
            <a:tailEnd/>
          </a:ln>
        </p:spPr>
        <p:txBody>
          <a:bodyPr/>
          <a:lstStyle>
            <a:lvl1pPr marL="609600" indent="-609600">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990600" indent="-533400">
              <a:spcBef>
                <a:spcPct val="20000"/>
              </a:spcBef>
              <a:buChar char="–"/>
              <a:defRPr sz="2800">
                <a:solidFill>
                  <a:schemeClr val="tx1"/>
                </a:solidFill>
                <a:latin typeface="Times New Roman" panose="02020603050405020304" pitchFamily="18" charset="0"/>
              </a:defRPr>
            </a:lvl2pPr>
            <a:lvl3pPr marL="1371600" indent="-457200">
              <a:spcBef>
                <a:spcPct val="20000"/>
              </a:spcBef>
              <a:buChar char="•"/>
              <a:defRPr sz="2400">
                <a:solidFill>
                  <a:schemeClr val="tx1"/>
                </a:solidFill>
                <a:latin typeface="Times New Roman" panose="02020603050405020304" pitchFamily="18" charset="0"/>
              </a:defRPr>
            </a:lvl3pPr>
            <a:lvl4pPr marL="1752600" indent="-381000">
              <a:spcBef>
                <a:spcPct val="20000"/>
              </a:spcBef>
              <a:buChar char="–"/>
              <a:defRPr sz="2000">
                <a:solidFill>
                  <a:schemeClr val="tx1"/>
                </a:solidFill>
                <a:latin typeface="Times New Roman" panose="02020603050405020304" pitchFamily="18" charset="0"/>
              </a:defRPr>
            </a:lvl4pPr>
            <a:lvl5pPr marL="2209800" indent="-381000">
              <a:spcBef>
                <a:spcPct val="20000"/>
              </a:spcBef>
              <a:buSzPct val="65000"/>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lvl="0"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a:solidFill>
                  <a:srgbClr val="000000"/>
                </a:solidFill>
                <a:latin typeface="Arial" panose="020B0604020202020204" pitchFamily="34" charset="0"/>
                <a:cs typeface="Arial" panose="020B0604020202020204" pitchFamily="34" charset="0"/>
              </a:rPr>
              <a:t>In 2012, mall roof collapsed killing 2 people</a:t>
            </a:r>
          </a:p>
          <a:p>
            <a:pPr lvl="0"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a:solidFill>
                  <a:srgbClr val="000000"/>
                </a:solidFill>
                <a:latin typeface="Arial" panose="020B0604020202020204" pitchFamily="34" charset="0"/>
                <a:cs typeface="Arial" panose="020B0604020202020204" pitchFamily="34" charset="0"/>
              </a:rPr>
              <a:t>Inspecting engineer claimed building was “structurally sound”, </a:t>
            </a:r>
            <a:r>
              <a:rPr lang="en-US" altLang="en-US" sz="2000" dirty="0" smtClean="0">
                <a:solidFill>
                  <a:srgbClr val="000000"/>
                </a:solidFill>
                <a:latin typeface="Arial" panose="020B0604020202020204" pitchFamily="34" charset="0"/>
                <a:cs typeface="Arial" panose="020B0604020202020204" pitchFamily="34" charset="0"/>
              </a:rPr>
              <a:t/>
            </a:r>
            <a:br>
              <a:rPr lang="en-US" altLang="en-US" sz="2000" dirty="0" smtClean="0">
                <a:solidFill>
                  <a:srgbClr val="000000"/>
                </a:solidFill>
                <a:latin typeface="Arial" panose="020B0604020202020204" pitchFamily="34" charset="0"/>
                <a:cs typeface="Arial" panose="020B0604020202020204" pitchFamily="34" charset="0"/>
              </a:rPr>
            </a:br>
            <a:r>
              <a:rPr lang="en-US" altLang="en-US" sz="2000" dirty="0" smtClean="0">
                <a:solidFill>
                  <a:srgbClr val="000000"/>
                </a:solidFill>
                <a:latin typeface="Arial" panose="020B0604020202020204" pitchFamily="34" charset="0"/>
                <a:cs typeface="Arial" panose="020B0604020202020204" pitchFamily="34" charset="0"/>
              </a:rPr>
              <a:t>just </a:t>
            </a:r>
            <a:r>
              <a:rPr lang="en-US" altLang="en-US" sz="2000" dirty="0">
                <a:solidFill>
                  <a:srgbClr val="000000"/>
                </a:solidFill>
                <a:latin typeface="Arial" panose="020B0604020202020204" pitchFamily="34" charset="0"/>
                <a:cs typeface="Arial" panose="020B0604020202020204" pitchFamily="34" charset="0"/>
              </a:rPr>
              <a:t>a few weeks prior to collapse</a:t>
            </a:r>
          </a:p>
          <a:p>
            <a:pPr lvl="0" eaLnBrk="0" fontAlgn="base" hangingPunct="0">
              <a:spcBef>
                <a:spcPct val="0"/>
              </a:spcBef>
              <a:spcAft>
                <a:spcPct val="0"/>
              </a:spcAft>
              <a:buClr>
                <a:srgbClr val="000000"/>
              </a:buClr>
              <a:buSzPct val="100000"/>
              <a:buFont typeface="Wingdings" panose="05000000000000000000" pitchFamily="2" charset="2"/>
              <a:buChar char="Ø"/>
            </a:pPr>
            <a:r>
              <a:rPr lang="en-US" altLang="en-US" sz="2000" b="1" dirty="0">
                <a:solidFill>
                  <a:srgbClr val="FF0000"/>
                </a:solidFill>
                <a:latin typeface="Arial" panose="020B0604020202020204" pitchFamily="34" charset="0"/>
                <a:cs typeface="Arial" panose="020B0604020202020204" pitchFamily="34" charset="0"/>
              </a:rPr>
              <a:t>Engineer charged two counts of </a:t>
            </a:r>
            <a:r>
              <a:rPr lang="en-US" altLang="en-US" sz="2000" b="1" dirty="0" smtClean="0">
                <a:solidFill>
                  <a:srgbClr val="FF0000"/>
                </a:solidFill>
                <a:latin typeface="Arial" panose="020B0604020202020204" pitchFamily="34" charset="0"/>
                <a:cs typeface="Arial" panose="020B0604020202020204" pitchFamily="34" charset="0"/>
              </a:rPr>
              <a:t/>
            </a:r>
            <a:br>
              <a:rPr lang="en-US" altLang="en-US" sz="2000" b="1" dirty="0" smtClean="0">
                <a:solidFill>
                  <a:srgbClr val="FF0000"/>
                </a:solidFill>
                <a:latin typeface="Arial" panose="020B0604020202020204" pitchFamily="34" charset="0"/>
                <a:cs typeface="Arial" panose="020B0604020202020204" pitchFamily="34" charset="0"/>
              </a:rPr>
            </a:br>
            <a:r>
              <a:rPr lang="en-US" altLang="en-US" sz="2000" b="1" dirty="0" smtClean="0">
                <a:solidFill>
                  <a:srgbClr val="FF0000"/>
                </a:solidFill>
                <a:latin typeface="Arial" panose="020B0604020202020204" pitchFamily="34" charset="0"/>
                <a:cs typeface="Arial" panose="020B0604020202020204" pitchFamily="34" charset="0"/>
              </a:rPr>
              <a:t>criminal </a:t>
            </a:r>
            <a:r>
              <a:rPr lang="en-US" altLang="en-US" sz="2000" b="1" dirty="0">
                <a:solidFill>
                  <a:srgbClr val="FF0000"/>
                </a:solidFill>
                <a:latin typeface="Arial" panose="020B0604020202020204" pitchFamily="34" charset="0"/>
                <a:cs typeface="Arial" panose="020B0604020202020204" pitchFamily="34" charset="0"/>
              </a:rPr>
              <a:t>negligence causing death </a:t>
            </a:r>
            <a:r>
              <a:rPr lang="en-US" altLang="en-US" sz="2000" b="1" dirty="0" smtClean="0">
                <a:solidFill>
                  <a:srgbClr val="FF0000"/>
                </a:solidFill>
                <a:latin typeface="Arial" panose="020B0604020202020204" pitchFamily="34" charset="0"/>
                <a:cs typeface="Arial" panose="020B0604020202020204" pitchFamily="34" charset="0"/>
              </a:rPr>
              <a:t/>
            </a:r>
            <a:br>
              <a:rPr lang="en-US" altLang="en-US" sz="2000" b="1" dirty="0" smtClean="0">
                <a:solidFill>
                  <a:srgbClr val="FF0000"/>
                </a:solidFill>
                <a:latin typeface="Arial" panose="020B0604020202020204" pitchFamily="34" charset="0"/>
                <a:cs typeface="Arial" panose="020B0604020202020204" pitchFamily="34" charset="0"/>
              </a:rPr>
            </a:br>
            <a:r>
              <a:rPr lang="en-US" altLang="en-US" sz="2000" b="1" dirty="0" smtClean="0">
                <a:solidFill>
                  <a:srgbClr val="FF0000"/>
                </a:solidFill>
                <a:latin typeface="Arial" panose="020B0604020202020204" pitchFamily="34" charset="0"/>
                <a:cs typeface="Arial" panose="020B0604020202020204" pitchFamily="34" charset="0"/>
              </a:rPr>
              <a:t>and </a:t>
            </a:r>
            <a:r>
              <a:rPr lang="en-US" altLang="en-US" sz="2000" b="1" dirty="0">
                <a:solidFill>
                  <a:srgbClr val="FF0000"/>
                </a:solidFill>
                <a:latin typeface="Arial" panose="020B0604020202020204" pitchFamily="34" charset="0"/>
                <a:cs typeface="Arial" panose="020B0604020202020204" pitchFamily="34" charset="0"/>
              </a:rPr>
              <a:t>one count of criminal negligence </a:t>
            </a:r>
            <a:r>
              <a:rPr lang="en-US" altLang="en-US" sz="2000" b="1" dirty="0" smtClean="0">
                <a:solidFill>
                  <a:srgbClr val="FF0000"/>
                </a:solidFill>
                <a:latin typeface="Arial" panose="020B0604020202020204" pitchFamily="34" charset="0"/>
                <a:cs typeface="Arial" panose="020B0604020202020204" pitchFamily="34" charset="0"/>
              </a:rPr>
              <a:t/>
            </a:r>
            <a:br>
              <a:rPr lang="en-US" altLang="en-US" sz="2000" b="1" dirty="0" smtClean="0">
                <a:solidFill>
                  <a:srgbClr val="FF0000"/>
                </a:solidFill>
                <a:latin typeface="Arial" panose="020B0604020202020204" pitchFamily="34" charset="0"/>
                <a:cs typeface="Arial" panose="020B0604020202020204" pitchFamily="34" charset="0"/>
              </a:rPr>
            </a:br>
            <a:r>
              <a:rPr lang="en-US" altLang="en-US" sz="2000" b="1" dirty="0" smtClean="0">
                <a:solidFill>
                  <a:srgbClr val="FF0000"/>
                </a:solidFill>
                <a:latin typeface="Arial" panose="020B0604020202020204" pitchFamily="34" charset="0"/>
                <a:cs typeface="Arial" panose="020B0604020202020204" pitchFamily="34" charset="0"/>
              </a:rPr>
              <a:t>causing </a:t>
            </a:r>
            <a:r>
              <a:rPr lang="en-US" altLang="en-US" sz="2000" b="1" dirty="0">
                <a:solidFill>
                  <a:srgbClr val="FF0000"/>
                </a:solidFill>
                <a:latin typeface="Arial" panose="020B0604020202020204" pitchFamily="34" charset="0"/>
                <a:cs typeface="Arial" panose="020B0604020202020204" pitchFamily="34" charset="0"/>
              </a:rPr>
              <a:t>bodily </a:t>
            </a:r>
            <a:r>
              <a:rPr lang="en-US" altLang="en-US" sz="2000" b="1" dirty="0" smtClean="0">
                <a:solidFill>
                  <a:srgbClr val="FF0000"/>
                </a:solidFill>
                <a:latin typeface="Arial" panose="020B0604020202020204" pitchFamily="34" charset="0"/>
                <a:cs typeface="Arial" panose="020B0604020202020204" pitchFamily="34" charset="0"/>
              </a:rPr>
              <a:t>harm.</a:t>
            </a:r>
          </a:p>
          <a:p>
            <a:pPr lvl="0" eaLnBrk="0" fontAlgn="base" hangingPunct="0">
              <a:spcBef>
                <a:spcPct val="0"/>
              </a:spcBef>
              <a:spcAft>
                <a:spcPct val="0"/>
              </a:spcAft>
              <a:buClr>
                <a:srgbClr val="000000"/>
              </a:buClr>
              <a:buSzPct val="100000"/>
              <a:buFont typeface="Wingdings" panose="05000000000000000000" pitchFamily="2" charset="2"/>
              <a:buChar char="Ø"/>
            </a:pPr>
            <a:r>
              <a:rPr lang="en-US" altLang="en-US" sz="2000" b="1" dirty="0" smtClean="0">
                <a:solidFill>
                  <a:srgbClr val="FF0000"/>
                </a:solidFill>
                <a:latin typeface="Arial" panose="020B0604020202020204" pitchFamily="34" charset="0"/>
                <a:cs typeface="Arial" panose="020B0604020202020204" pitchFamily="34" charset="0"/>
              </a:rPr>
              <a:t>Found </a:t>
            </a:r>
            <a:r>
              <a:rPr lang="en-US" altLang="en-US" sz="2000" b="1" dirty="0">
                <a:solidFill>
                  <a:srgbClr val="FF0000"/>
                </a:solidFill>
                <a:latin typeface="Arial" panose="020B0604020202020204" pitchFamily="34" charset="0"/>
                <a:cs typeface="Arial" panose="020B0604020202020204" pitchFamily="34" charset="0"/>
              </a:rPr>
              <a:t>not </a:t>
            </a:r>
            <a:r>
              <a:rPr lang="en-US" altLang="en-US" sz="2000" b="1" dirty="0" smtClean="0">
                <a:solidFill>
                  <a:srgbClr val="FF0000"/>
                </a:solidFill>
                <a:latin typeface="Arial" panose="020B0604020202020204" pitchFamily="34" charset="0"/>
                <a:cs typeface="Arial" panose="020B0604020202020204" pitchFamily="34" charset="0"/>
              </a:rPr>
              <a:t>guilty: actions </a:t>
            </a:r>
            <a:r>
              <a:rPr lang="en-US" altLang="en-US" sz="2000" b="1" dirty="0">
                <a:solidFill>
                  <a:srgbClr val="FF0000"/>
                </a:solidFill>
                <a:latin typeface="Arial" panose="020B0604020202020204" pitchFamily="34" charset="0"/>
                <a:cs typeface="Arial" panose="020B0604020202020204" pitchFamily="34" charset="0"/>
              </a:rPr>
              <a:t>were </a:t>
            </a:r>
            <a:r>
              <a:rPr lang="en-US" altLang="en-US" sz="2000" b="1" dirty="0" smtClean="0">
                <a:solidFill>
                  <a:srgbClr val="FF0000"/>
                </a:solidFill>
                <a:latin typeface="Arial" panose="020B0604020202020204" pitchFamily="34" charset="0"/>
                <a:cs typeface="Arial" panose="020B0604020202020204" pitchFamily="34" charset="0"/>
              </a:rPr>
              <a:t/>
            </a:r>
            <a:br>
              <a:rPr lang="en-US" altLang="en-US" sz="2000" b="1" dirty="0" smtClean="0">
                <a:solidFill>
                  <a:srgbClr val="FF0000"/>
                </a:solidFill>
                <a:latin typeface="Arial" panose="020B0604020202020204" pitchFamily="34" charset="0"/>
                <a:cs typeface="Arial" panose="020B0604020202020204" pitchFamily="34" charset="0"/>
              </a:rPr>
            </a:br>
            <a:r>
              <a:rPr lang="en-US" altLang="en-US" sz="2000" b="1" dirty="0" smtClean="0">
                <a:solidFill>
                  <a:srgbClr val="FF0000"/>
                </a:solidFill>
                <a:latin typeface="Arial" panose="020B0604020202020204" pitchFamily="34" charset="0"/>
                <a:cs typeface="Arial" panose="020B0604020202020204" pitchFamily="34" charset="0"/>
              </a:rPr>
              <a:t>sloppy</a:t>
            </a:r>
            <a:r>
              <a:rPr lang="en-US" altLang="en-US" sz="2000" b="1" dirty="0">
                <a:solidFill>
                  <a:srgbClr val="FF0000"/>
                </a:solidFill>
                <a:latin typeface="Arial" panose="020B0604020202020204" pitchFamily="34" charset="0"/>
                <a:cs typeface="Arial" panose="020B0604020202020204" pitchFamily="34" charset="0"/>
              </a:rPr>
              <a:t>, </a:t>
            </a:r>
            <a:r>
              <a:rPr lang="en-US" altLang="en-US" sz="2000" b="1" dirty="0" smtClean="0">
                <a:solidFill>
                  <a:srgbClr val="FF0000"/>
                </a:solidFill>
                <a:latin typeface="Arial" panose="020B0604020202020204" pitchFamily="34" charset="0"/>
                <a:cs typeface="Arial" panose="020B0604020202020204" pitchFamily="34" charset="0"/>
              </a:rPr>
              <a:t>but not criminally negligent.</a:t>
            </a:r>
            <a:endParaRPr lang="en-US" altLang="en-US" sz="2000" b="1" dirty="0">
              <a:solidFill>
                <a:srgbClr val="FF0000"/>
              </a:solidFill>
              <a:latin typeface="Arial" panose="020B0604020202020204" pitchFamily="34" charset="0"/>
              <a:cs typeface="Arial" panose="020B0604020202020204" pitchFamily="34" charset="0"/>
            </a:endParaRPr>
          </a:p>
          <a:p>
            <a:pPr marL="609600" marR="0" lvl="0" indent="-609600" algn="l" defTabSz="914400" rtl="0" eaLnBrk="0" fontAlgn="base" latinLnBrk="0" hangingPunct="0">
              <a:lnSpc>
                <a:spcPct val="100000"/>
              </a:lnSpc>
              <a:spcBef>
                <a:spcPct val="0"/>
              </a:spcBef>
              <a:spcAft>
                <a:spcPct val="0"/>
              </a:spcAft>
              <a:buClr>
                <a:srgbClr val="000000"/>
              </a:buClr>
              <a:buSzPct val="100000"/>
              <a:buFont typeface="Wingdings" panose="05000000000000000000" pitchFamily="2" charset="2"/>
              <a:buChar char="Ø"/>
              <a:tabLst/>
              <a:defRPr/>
            </a:pPr>
            <a:endPar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6" name="Rounded Rectangle 25"/>
          <p:cNvSpPr/>
          <p:nvPr/>
        </p:nvSpPr>
        <p:spPr>
          <a:xfrm>
            <a:off x="627681" y="5902464"/>
            <a:ext cx="2172150" cy="210935"/>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i="1" dirty="0">
                <a:solidFill>
                  <a:schemeClr val="bg2"/>
                </a:solidFill>
                <a:latin typeface="Arial" panose="020B0604020202020204" pitchFamily="34" charset="0"/>
                <a:cs typeface="Arial" panose="020B0604020202020204" pitchFamily="34" charset="0"/>
              </a:rPr>
              <a:t>Source: Maclean’s Magazine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936" y="1504305"/>
            <a:ext cx="2578371" cy="164949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396" y="4266688"/>
            <a:ext cx="2377704" cy="1576078"/>
          </a:xfrm>
          <a:prstGeom prst="rect">
            <a:avLst/>
          </a:prstGeom>
        </p:spPr>
      </p:pic>
      <p:sp>
        <p:nvSpPr>
          <p:cNvPr id="9" name="Rounded Rectangle 8"/>
          <p:cNvSpPr/>
          <p:nvPr/>
        </p:nvSpPr>
        <p:spPr>
          <a:xfrm>
            <a:off x="6152577" y="3255627"/>
            <a:ext cx="2126436" cy="210935"/>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i="1" dirty="0">
                <a:solidFill>
                  <a:schemeClr val="bg2"/>
                </a:solidFill>
                <a:latin typeface="Arial" panose="020B0604020202020204" pitchFamily="34" charset="0"/>
                <a:cs typeface="Arial" panose="020B0604020202020204" pitchFamily="34" charset="0"/>
              </a:rPr>
              <a:t>Source: Global News</a:t>
            </a:r>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634" y="4266688"/>
            <a:ext cx="2577874" cy="1450484"/>
          </a:xfrm>
          <a:prstGeom prst="rect">
            <a:avLst/>
          </a:prstGeom>
        </p:spPr>
      </p:pic>
      <p:sp>
        <p:nvSpPr>
          <p:cNvPr id="11" name="Rounded Rectangle 10"/>
          <p:cNvSpPr/>
          <p:nvPr/>
        </p:nvSpPr>
        <p:spPr>
          <a:xfrm>
            <a:off x="3356172" y="5910160"/>
            <a:ext cx="2126436" cy="210935"/>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i="1" dirty="0">
                <a:solidFill>
                  <a:schemeClr val="bg2"/>
                </a:solidFill>
                <a:latin typeface="Arial" panose="020B0604020202020204" pitchFamily="34" charset="0"/>
                <a:cs typeface="Arial" panose="020B0604020202020204" pitchFamily="34" charset="0"/>
              </a:rPr>
              <a:t>Source: Maclean’s Magazine</a:t>
            </a:r>
          </a:p>
        </p:txBody>
      </p:sp>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76936" y="4266688"/>
            <a:ext cx="2595995" cy="1460247"/>
          </a:xfrm>
          <a:prstGeom prst="rect">
            <a:avLst/>
          </a:prstGeom>
        </p:spPr>
      </p:pic>
      <p:sp>
        <p:nvSpPr>
          <p:cNvPr id="13" name="Rounded Rectangle 12"/>
          <p:cNvSpPr/>
          <p:nvPr/>
        </p:nvSpPr>
        <p:spPr>
          <a:xfrm>
            <a:off x="6211715" y="5902463"/>
            <a:ext cx="2126436" cy="210935"/>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i="1" dirty="0">
                <a:solidFill>
                  <a:schemeClr val="bg2"/>
                </a:solidFill>
                <a:latin typeface="Arial" panose="020B0604020202020204" pitchFamily="34" charset="0"/>
                <a:cs typeface="Arial" panose="020B0604020202020204" pitchFamily="34" charset="0"/>
              </a:rPr>
              <a:t>Source: The Globe and Mail</a:t>
            </a:r>
          </a:p>
        </p:txBody>
      </p:sp>
      <p:sp>
        <p:nvSpPr>
          <p:cNvPr id="16" name="Rectangle 2"/>
          <p:cNvSpPr>
            <a:spLocks noChangeArrowheads="1"/>
          </p:cNvSpPr>
          <p:nvPr/>
        </p:nvSpPr>
        <p:spPr bwMode="auto">
          <a:xfrm>
            <a:off x="455613" y="227013"/>
            <a:ext cx="822642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lvl="0" fontAlgn="base">
              <a:spcBef>
                <a:spcPct val="0"/>
              </a:spcBef>
              <a:spcAft>
                <a:spcPct val="0"/>
              </a:spcAft>
              <a:buClrTx/>
              <a:buSzTx/>
              <a:buNone/>
            </a:pPr>
            <a:r>
              <a:rPr lang="en-US" altLang="en-US" sz="2400" b="1" i="1" dirty="0" smtClean="0">
                <a:solidFill>
                  <a:srgbClr val="000000"/>
                </a:solidFill>
              </a:rPr>
              <a:t>Case Study: Elliot </a:t>
            </a:r>
            <a:r>
              <a:rPr lang="en-US" altLang="en-US" sz="2400" b="1" i="1" dirty="0">
                <a:solidFill>
                  <a:srgbClr val="000000"/>
                </a:solidFill>
              </a:rPr>
              <a:t>Lake </a:t>
            </a:r>
            <a:r>
              <a:rPr lang="en-US" altLang="en-US" sz="2400" b="1" i="1" dirty="0" err="1">
                <a:solidFill>
                  <a:srgbClr val="000000"/>
                </a:solidFill>
              </a:rPr>
              <a:t>Algo</a:t>
            </a:r>
            <a:r>
              <a:rPr lang="en-US" altLang="en-US" sz="2400" b="1" i="1" dirty="0">
                <a:solidFill>
                  <a:srgbClr val="000000"/>
                </a:solidFill>
              </a:rPr>
              <a:t> Mall Roof </a:t>
            </a:r>
            <a:r>
              <a:rPr lang="en-US" altLang="en-US" sz="2400" b="1" i="1" dirty="0" smtClean="0">
                <a:solidFill>
                  <a:srgbClr val="000000"/>
                </a:solidFill>
              </a:rPr>
              <a:t>Collapse:</a:t>
            </a:r>
            <a:endParaRPr lang="en-US" altLang="en-US" sz="2400" b="1" i="1" dirty="0">
              <a:solidFill>
                <a:srgbClr val="000000"/>
              </a:solidFill>
            </a:endParaRPr>
          </a:p>
        </p:txBody>
      </p:sp>
      <p:sp>
        <p:nvSpPr>
          <p:cNvPr id="18" name="Slide Number Placeholder 1"/>
          <p:cNvSpPr txBox="1">
            <a:spLocks noGrp="1"/>
          </p:cNvSpPr>
          <p:nvPr/>
        </p:nvSpPr>
        <p:spPr bwMode="auto">
          <a:xfrm>
            <a:off x="7620000" y="6477000"/>
            <a:ext cx="914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0432A0-8F3C-4F18-BC66-19FC0E5B084E}" type="slidenum">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14" name="Rectangle 2"/>
          <p:cNvSpPr>
            <a:spLocks noChangeArrowheads="1"/>
          </p:cNvSpPr>
          <p:nvPr/>
        </p:nvSpPr>
        <p:spPr bwMode="auto">
          <a:xfrm>
            <a:off x="457200" y="6400800"/>
            <a:ext cx="4114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1" u="none" strike="noStrike" kern="1200" cap="none" spc="0" normalizeH="0" baseline="0" noProof="0" dirty="0" smtClean="0">
                <a:ln>
                  <a:noFill/>
                </a:ln>
                <a:solidFill>
                  <a:schemeClr val="bg2"/>
                </a:solidFill>
                <a:effectLst/>
                <a:uLnTx/>
                <a:uFillTx/>
                <a:latin typeface="Times New Roman" panose="02020603050405020304" pitchFamily="18" charset="0"/>
                <a:ea typeface="+mn-ea"/>
                <a:cs typeface="+mn-cs"/>
              </a:rPr>
              <a:t>Chapter 6.3: OH&amp;S In Canada</a:t>
            </a:r>
            <a:endParaRPr kumimoji="0" lang="en-US" altLang="en-US" sz="1800" b="1" i="1" u="none" strike="noStrike" kern="1200" cap="none" spc="0" normalizeH="0" baseline="0" noProof="0" dirty="0">
              <a:ln>
                <a:noFill/>
              </a:ln>
              <a:solidFill>
                <a:schemeClr val="bg2"/>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223799929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455613" y="730250"/>
            <a:ext cx="8226425" cy="5483225"/>
          </a:xfrm>
          <a:prstGeom prst="rect">
            <a:avLst/>
          </a:prstGeom>
          <a:solidFill>
            <a:srgbClr val="FFFFFF"/>
          </a:solidFill>
          <a:ln w="9525">
            <a:solidFill>
              <a:srgbClr val="000000"/>
            </a:solidFill>
            <a:miter lim="800000"/>
            <a:headEnd/>
            <a:tailEnd/>
          </a:ln>
        </p:spPr>
        <p:txBody>
          <a:bodyPr/>
          <a:lstStyle>
            <a:lvl1pPr marL="609600" indent="-609600">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990600" indent="-533400">
              <a:spcBef>
                <a:spcPct val="20000"/>
              </a:spcBef>
              <a:buChar char="–"/>
              <a:defRPr sz="2800">
                <a:solidFill>
                  <a:schemeClr val="tx1"/>
                </a:solidFill>
                <a:latin typeface="Times New Roman" panose="02020603050405020304" pitchFamily="18" charset="0"/>
              </a:defRPr>
            </a:lvl2pPr>
            <a:lvl3pPr marL="1371600" indent="-457200">
              <a:spcBef>
                <a:spcPct val="20000"/>
              </a:spcBef>
              <a:buChar char="•"/>
              <a:defRPr sz="2400">
                <a:solidFill>
                  <a:schemeClr val="tx1"/>
                </a:solidFill>
                <a:latin typeface="Times New Roman" panose="02020603050405020304" pitchFamily="18" charset="0"/>
              </a:defRPr>
            </a:lvl3pPr>
            <a:lvl4pPr marL="1752600" indent="-381000">
              <a:spcBef>
                <a:spcPct val="20000"/>
              </a:spcBef>
              <a:buChar char="–"/>
              <a:defRPr sz="2000">
                <a:solidFill>
                  <a:schemeClr val="tx1"/>
                </a:solidFill>
                <a:latin typeface="Times New Roman" panose="02020603050405020304" pitchFamily="18" charset="0"/>
              </a:defRPr>
            </a:lvl4pPr>
            <a:lvl5pPr marL="2209800" indent="-381000">
              <a:spcBef>
                <a:spcPct val="20000"/>
              </a:spcBef>
              <a:buSzPct val="65000"/>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lvl="0"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a:solidFill>
                  <a:srgbClr val="000000"/>
                </a:solidFill>
                <a:latin typeface="Arial" panose="020B0604020202020204" pitchFamily="34" charset="0"/>
                <a:cs typeface="Arial" panose="020B0604020202020204" pitchFamily="34" charset="0"/>
              </a:rPr>
              <a:t>Inspecting engineer made changes to report after he and his partner had signed off on it</a:t>
            </a:r>
          </a:p>
          <a:p>
            <a:pPr lvl="0"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a:solidFill>
                  <a:srgbClr val="000000"/>
                </a:solidFill>
                <a:latin typeface="Arial" panose="020B0604020202020204" pitchFamily="34" charset="0"/>
                <a:cs typeface="Arial" panose="020B0604020202020204" pitchFamily="34" charset="0"/>
              </a:rPr>
              <a:t>Changes included removing photographs, and references to "ongoing" leakage.</a:t>
            </a:r>
          </a:p>
          <a:p>
            <a:pPr lvl="0"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a:solidFill>
                  <a:srgbClr val="000000"/>
                </a:solidFill>
                <a:latin typeface="Arial" panose="020B0604020202020204" pitchFamily="34" charset="0"/>
                <a:cs typeface="Arial" panose="020B0604020202020204" pitchFamily="34" charset="0"/>
              </a:rPr>
              <a:t>According to the inspecting engineer, the changes were made at the request of the mall owner so he would not have issues when he applied for refinancing of the mall.</a:t>
            </a:r>
          </a:p>
          <a:p>
            <a:pPr lvl="0" eaLnBrk="0" fontAlgn="base" hangingPunct="0">
              <a:spcBef>
                <a:spcPct val="0"/>
              </a:spcBef>
              <a:spcAft>
                <a:spcPct val="0"/>
              </a:spcAft>
              <a:buClr>
                <a:srgbClr val="000000"/>
              </a:buClr>
              <a:buSzPct val="100000"/>
              <a:buFont typeface="Wingdings" panose="05000000000000000000" pitchFamily="2" charset="2"/>
              <a:buChar char="Ø"/>
            </a:pPr>
            <a:endParaRPr lang="en-US" altLang="en-US" sz="2000" dirty="0">
              <a:solidFill>
                <a:srgbClr val="000000"/>
              </a:solidFill>
              <a:latin typeface="Arial" panose="020B0604020202020204" pitchFamily="34" charset="0"/>
              <a:cs typeface="Arial" panose="020B0604020202020204" pitchFamily="34" charset="0"/>
            </a:endParaRPr>
          </a:p>
          <a:p>
            <a:pPr marL="609600" marR="0" lvl="0" indent="-609600" algn="l" defTabSz="914400" rtl="0" eaLnBrk="0" fontAlgn="base" latinLnBrk="0" hangingPunct="0">
              <a:lnSpc>
                <a:spcPct val="100000"/>
              </a:lnSpc>
              <a:spcBef>
                <a:spcPct val="0"/>
              </a:spcBef>
              <a:spcAft>
                <a:spcPct val="0"/>
              </a:spcAft>
              <a:buClr>
                <a:srgbClr val="000000"/>
              </a:buClr>
              <a:buSzPct val="100000"/>
              <a:buFont typeface="Wingdings" panose="05000000000000000000" pitchFamily="2" charset="2"/>
              <a:buChar char="Ø"/>
              <a:tabLst/>
              <a:defRPr/>
            </a:pPr>
            <a:endPar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4833" y="3399904"/>
            <a:ext cx="2128241" cy="170784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14820" y="3399904"/>
            <a:ext cx="2719750" cy="1528619"/>
          </a:xfrm>
          <a:prstGeom prst="rect">
            <a:avLst/>
          </a:prstGeom>
        </p:spPr>
      </p:pic>
      <p:sp>
        <p:nvSpPr>
          <p:cNvPr id="11" name="Rounded Rectangle 10"/>
          <p:cNvSpPr/>
          <p:nvPr/>
        </p:nvSpPr>
        <p:spPr>
          <a:xfrm>
            <a:off x="6358322" y="5192048"/>
            <a:ext cx="2172150" cy="210935"/>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i="1" dirty="0">
                <a:solidFill>
                  <a:schemeClr val="bg2"/>
                </a:solidFill>
              </a:rPr>
              <a:t>Source: Maclean’s Magazine</a:t>
            </a:r>
          </a:p>
        </p:txBody>
      </p:sp>
      <p:sp>
        <p:nvSpPr>
          <p:cNvPr id="12" name="Rounded Rectangle 11"/>
          <p:cNvSpPr/>
          <p:nvPr/>
        </p:nvSpPr>
        <p:spPr>
          <a:xfrm>
            <a:off x="3662291" y="5207220"/>
            <a:ext cx="2172150" cy="210935"/>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i="1" dirty="0">
                <a:solidFill>
                  <a:schemeClr val="bg2"/>
                </a:solidFill>
              </a:rPr>
              <a:t>Source: Sudbury Star</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423" y="3399904"/>
            <a:ext cx="2895600" cy="2156723"/>
          </a:xfrm>
          <a:prstGeom prst="rect">
            <a:avLst/>
          </a:prstGeom>
        </p:spPr>
      </p:pic>
      <p:sp>
        <p:nvSpPr>
          <p:cNvPr id="14" name="Rounded Rectangle 13"/>
          <p:cNvSpPr/>
          <p:nvPr/>
        </p:nvSpPr>
        <p:spPr>
          <a:xfrm>
            <a:off x="969148" y="5740414"/>
            <a:ext cx="2172150" cy="210935"/>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i="1" dirty="0">
                <a:solidFill>
                  <a:schemeClr val="bg2"/>
                </a:solidFill>
              </a:rPr>
              <a:t>Source: Maclean’s Magazine</a:t>
            </a:r>
          </a:p>
        </p:txBody>
      </p:sp>
      <p:sp>
        <p:nvSpPr>
          <p:cNvPr id="13" name="Rectangle 2"/>
          <p:cNvSpPr>
            <a:spLocks noChangeArrowheads="1"/>
          </p:cNvSpPr>
          <p:nvPr/>
        </p:nvSpPr>
        <p:spPr bwMode="auto">
          <a:xfrm>
            <a:off x="455613" y="227013"/>
            <a:ext cx="822642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lvl="0" fontAlgn="base">
              <a:spcBef>
                <a:spcPct val="0"/>
              </a:spcBef>
              <a:spcAft>
                <a:spcPct val="0"/>
              </a:spcAft>
              <a:buClrTx/>
              <a:buSzTx/>
              <a:buNone/>
            </a:pPr>
            <a:r>
              <a:rPr lang="en-US" altLang="en-US" sz="2400" b="1" i="1" dirty="0" smtClean="0">
                <a:solidFill>
                  <a:srgbClr val="000000"/>
                </a:solidFill>
              </a:rPr>
              <a:t>Case Study: Elliot </a:t>
            </a:r>
            <a:r>
              <a:rPr lang="en-US" altLang="en-US" sz="2400" b="1" i="1" dirty="0">
                <a:solidFill>
                  <a:srgbClr val="000000"/>
                </a:solidFill>
              </a:rPr>
              <a:t>Lake </a:t>
            </a:r>
            <a:r>
              <a:rPr lang="en-US" altLang="en-US" sz="2400" b="1" i="1" dirty="0" err="1">
                <a:solidFill>
                  <a:srgbClr val="000000"/>
                </a:solidFill>
              </a:rPr>
              <a:t>Algo</a:t>
            </a:r>
            <a:r>
              <a:rPr lang="en-US" altLang="en-US" sz="2400" b="1" i="1" dirty="0">
                <a:solidFill>
                  <a:srgbClr val="000000"/>
                </a:solidFill>
              </a:rPr>
              <a:t> Mall Roof </a:t>
            </a:r>
            <a:r>
              <a:rPr lang="en-US" altLang="en-US" sz="2400" b="1" i="1" dirty="0" smtClean="0">
                <a:solidFill>
                  <a:srgbClr val="000000"/>
                </a:solidFill>
              </a:rPr>
              <a:t>Collapse:</a:t>
            </a:r>
            <a:endParaRPr lang="en-US" altLang="en-US" sz="2400" b="1" i="1" dirty="0">
              <a:solidFill>
                <a:srgbClr val="000000"/>
              </a:solidFill>
            </a:endParaRPr>
          </a:p>
        </p:txBody>
      </p:sp>
      <p:sp>
        <p:nvSpPr>
          <p:cNvPr id="16" name="Slide Number Placeholder 1"/>
          <p:cNvSpPr txBox="1">
            <a:spLocks noGrp="1"/>
          </p:cNvSpPr>
          <p:nvPr/>
        </p:nvSpPr>
        <p:spPr bwMode="auto">
          <a:xfrm>
            <a:off x="7620000" y="6477000"/>
            <a:ext cx="914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0432A0-8F3C-4F18-BC66-19FC0E5B084E}" type="slidenum">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17" name="Rectangle 2"/>
          <p:cNvSpPr>
            <a:spLocks noChangeArrowheads="1"/>
          </p:cNvSpPr>
          <p:nvPr/>
        </p:nvSpPr>
        <p:spPr bwMode="auto">
          <a:xfrm>
            <a:off x="457200" y="6400800"/>
            <a:ext cx="4114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1" u="none" strike="noStrike" kern="1200" cap="none" spc="0" normalizeH="0" baseline="0" noProof="0" dirty="0" smtClean="0">
                <a:ln>
                  <a:noFill/>
                </a:ln>
                <a:solidFill>
                  <a:schemeClr val="bg2"/>
                </a:solidFill>
                <a:effectLst/>
                <a:uLnTx/>
                <a:uFillTx/>
                <a:latin typeface="Times New Roman" panose="02020603050405020304" pitchFamily="18" charset="0"/>
                <a:ea typeface="+mn-ea"/>
                <a:cs typeface="+mn-cs"/>
              </a:rPr>
              <a:t>Chapter 6.3: OH&amp;S In Canada</a:t>
            </a:r>
            <a:endParaRPr kumimoji="0" lang="en-US" altLang="en-US" sz="1800" b="1" i="1" u="none" strike="noStrike" kern="1200" cap="none" spc="0" normalizeH="0" baseline="0" noProof="0" dirty="0">
              <a:ln>
                <a:noFill/>
              </a:ln>
              <a:solidFill>
                <a:schemeClr val="bg2"/>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204457163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ChangeArrowheads="1"/>
          </p:cNvSpPr>
          <p:nvPr/>
        </p:nvSpPr>
        <p:spPr bwMode="auto">
          <a:xfrm>
            <a:off x="455613" y="730250"/>
            <a:ext cx="8226425" cy="5483225"/>
          </a:xfrm>
          <a:prstGeom prst="rect">
            <a:avLst/>
          </a:prstGeom>
          <a:solidFill>
            <a:srgbClr val="FFFFFF"/>
          </a:solidFill>
          <a:ln w="9525">
            <a:solidFill>
              <a:srgbClr val="000000"/>
            </a:solidFill>
            <a:miter lim="800000"/>
            <a:headEnd/>
            <a:tailEnd/>
          </a:ln>
        </p:spPr>
        <p:txBody>
          <a:bodyPr/>
          <a:lstStyle>
            <a:lvl1pPr marL="609600" indent="-609600">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990600" indent="-533400">
              <a:spcBef>
                <a:spcPct val="20000"/>
              </a:spcBef>
              <a:buChar char="–"/>
              <a:defRPr sz="2800">
                <a:solidFill>
                  <a:schemeClr val="tx1"/>
                </a:solidFill>
                <a:latin typeface="Times New Roman" panose="02020603050405020304" pitchFamily="18" charset="0"/>
              </a:defRPr>
            </a:lvl2pPr>
            <a:lvl3pPr marL="1371600" indent="-457200">
              <a:spcBef>
                <a:spcPct val="20000"/>
              </a:spcBef>
              <a:buChar char="•"/>
              <a:defRPr sz="2400">
                <a:solidFill>
                  <a:schemeClr val="tx1"/>
                </a:solidFill>
                <a:latin typeface="Times New Roman" panose="02020603050405020304" pitchFamily="18" charset="0"/>
              </a:defRPr>
            </a:lvl3pPr>
            <a:lvl4pPr marL="1752600" indent="-381000">
              <a:spcBef>
                <a:spcPct val="20000"/>
              </a:spcBef>
              <a:buChar char="–"/>
              <a:defRPr sz="2000">
                <a:solidFill>
                  <a:schemeClr val="tx1"/>
                </a:solidFill>
                <a:latin typeface="Times New Roman" panose="02020603050405020304" pitchFamily="18" charset="0"/>
              </a:defRPr>
            </a:lvl4pPr>
            <a:lvl5pPr marL="2209800" indent="-381000">
              <a:spcBef>
                <a:spcPct val="20000"/>
              </a:spcBef>
              <a:buSzPct val="65000"/>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lvl="0" indent="0" eaLnBrk="0" fontAlgn="base" hangingPunct="0">
              <a:spcBef>
                <a:spcPct val="0"/>
              </a:spcBef>
              <a:spcAft>
                <a:spcPct val="0"/>
              </a:spcAft>
              <a:buClr>
                <a:srgbClr val="000000"/>
              </a:buClr>
              <a:buSzPct val="100000"/>
              <a:buNone/>
            </a:pPr>
            <a:endParaRPr lang="en-US" altLang="en-US" sz="2000" b="1" dirty="0" smtClean="0">
              <a:solidFill>
                <a:srgbClr val="000000"/>
              </a:solidFill>
              <a:latin typeface="Arial" panose="020B0604020202020204" pitchFamily="34" charset="0"/>
              <a:cs typeface="Arial" panose="020B0604020202020204" pitchFamily="34" charset="0"/>
            </a:endParaRPr>
          </a:p>
          <a:p>
            <a:pPr marL="0" lvl="0" indent="0" eaLnBrk="0" fontAlgn="base" hangingPunct="0">
              <a:spcBef>
                <a:spcPct val="0"/>
              </a:spcBef>
              <a:spcAft>
                <a:spcPct val="0"/>
              </a:spcAft>
              <a:buClr>
                <a:srgbClr val="000000"/>
              </a:buClr>
              <a:buSzPct val="100000"/>
              <a:buNone/>
            </a:pPr>
            <a:r>
              <a:rPr lang="en-US" altLang="en-US" sz="2000" b="1" dirty="0" smtClean="0">
                <a:solidFill>
                  <a:srgbClr val="000000"/>
                </a:solidFill>
                <a:latin typeface="Arial" panose="020B0604020202020204" pitchFamily="34" charset="0"/>
                <a:cs typeface="Arial" panose="020B0604020202020204" pitchFamily="34" charset="0"/>
              </a:rPr>
              <a:t>Substandard Work Practices:</a:t>
            </a:r>
          </a:p>
          <a:p>
            <a:pPr lvl="0"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a:solidFill>
                  <a:srgbClr val="000000"/>
                </a:solidFill>
                <a:latin typeface="Arial" panose="020B0604020202020204" pitchFamily="34" charset="0"/>
                <a:cs typeface="Arial" panose="020B0604020202020204" pitchFamily="34" charset="0"/>
              </a:rPr>
              <a:t>Engineer completed deficient inspections of the mall</a:t>
            </a:r>
          </a:p>
          <a:p>
            <a:pPr lvl="0"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a:solidFill>
                  <a:srgbClr val="000000"/>
                </a:solidFill>
                <a:latin typeface="Arial" panose="020B0604020202020204" pitchFamily="34" charset="0"/>
                <a:cs typeface="Arial" panose="020B0604020202020204" pitchFamily="34" charset="0"/>
              </a:rPr>
              <a:t>Engineer did not read past inspections reports done by other engineers</a:t>
            </a:r>
          </a:p>
          <a:p>
            <a:pPr lvl="0"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a:solidFill>
                  <a:srgbClr val="000000"/>
                </a:solidFill>
                <a:latin typeface="Arial" panose="020B0604020202020204" pitchFamily="34" charset="0"/>
                <a:cs typeface="Arial" panose="020B0604020202020204" pitchFamily="34" charset="0"/>
              </a:rPr>
              <a:t>Engineer did not inspect the ceiling beam welds</a:t>
            </a:r>
          </a:p>
          <a:p>
            <a:pPr marL="0" lvl="0" indent="0" eaLnBrk="0" fontAlgn="base" hangingPunct="0">
              <a:spcBef>
                <a:spcPct val="0"/>
              </a:spcBef>
              <a:spcAft>
                <a:spcPct val="0"/>
              </a:spcAft>
              <a:buClr>
                <a:srgbClr val="000000"/>
              </a:buClr>
              <a:buSzPct val="100000"/>
              <a:buNone/>
            </a:pPr>
            <a:endParaRPr lang="en-US" altLang="en-US" sz="2000" dirty="0" smtClean="0">
              <a:solidFill>
                <a:srgbClr val="000000"/>
              </a:solidFill>
              <a:latin typeface="Arial" panose="020B0604020202020204" pitchFamily="34" charset="0"/>
              <a:cs typeface="Arial" panose="020B0604020202020204" pitchFamily="34" charset="0"/>
            </a:endParaRPr>
          </a:p>
          <a:p>
            <a:pPr marL="0" lvl="0" indent="0" eaLnBrk="0" fontAlgn="base" hangingPunct="0">
              <a:spcBef>
                <a:spcPct val="0"/>
              </a:spcBef>
              <a:spcAft>
                <a:spcPct val="0"/>
              </a:spcAft>
              <a:buClr>
                <a:srgbClr val="000000"/>
              </a:buClr>
              <a:buSzPct val="100000"/>
              <a:buNone/>
            </a:pPr>
            <a:r>
              <a:rPr lang="en-US" altLang="en-US" sz="2000" b="1" dirty="0" smtClean="0">
                <a:solidFill>
                  <a:srgbClr val="000000"/>
                </a:solidFill>
                <a:latin typeface="Arial" panose="020B0604020202020204" pitchFamily="34" charset="0"/>
                <a:cs typeface="Arial" panose="020B0604020202020204" pitchFamily="34" charset="0"/>
              </a:rPr>
              <a:t>Substandard Conditions:</a:t>
            </a:r>
          </a:p>
          <a:p>
            <a:pPr lvl="0"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a:solidFill>
                  <a:srgbClr val="000000"/>
                </a:solidFill>
                <a:latin typeface="Arial" panose="020B0604020202020204" pitchFamily="34" charset="0"/>
                <a:cs typeface="Arial" panose="020B0604020202020204" pitchFamily="34" charset="0"/>
              </a:rPr>
              <a:t>Water leaked through rooftop parking deck</a:t>
            </a:r>
          </a:p>
          <a:p>
            <a:pPr lvl="0"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a:solidFill>
                  <a:srgbClr val="000000"/>
                </a:solidFill>
                <a:latin typeface="Arial" panose="020B0604020202020204" pitchFamily="34" charset="0"/>
                <a:cs typeface="Arial" panose="020B0604020202020204" pitchFamily="34" charset="0"/>
              </a:rPr>
              <a:t>Welds in the ceiling beams of the mall structure corroded </a:t>
            </a:r>
            <a:endPar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8" name="Rectangle 2"/>
          <p:cNvSpPr>
            <a:spLocks noChangeArrowheads="1"/>
          </p:cNvSpPr>
          <p:nvPr/>
        </p:nvSpPr>
        <p:spPr bwMode="auto">
          <a:xfrm>
            <a:off x="455613" y="227013"/>
            <a:ext cx="822642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lvl="0" fontAlgn="base">
              <a:spcBef>
                <a:spcPct val="0"/>
              </a:spcBef>
              <a:spcAft>
                <a:spcPct val="0"/>
              </a:spcAft>
              <a:buClrTx/>
              <a:buSzTx/>
              <a:buNone/>
            </a:pPr>
            <a:r>
              <a:rPr lang="en-US" altLang="en-US" sz="2400" b="1" i="1" dirty="0" smtClean="0">
                <a:solidFill>
                  <a:srgbClr val="000000"/>
                </a:solidFill>
              </a:rPr>
              <a:t>Elliot </a:t>
            </a:r>
            <a:r>
              <a:rPr lang="en-US" altLang="en-US" sz="2400" b="1" i="1" dirty="0">
                <a:solidFill>
                  <a:srgbClr val="000000"/>
                </a:solidFill>
              </a:rPr>
              <a:t>Lake </a:t>
            </a:r>
            <a:r>
              <a:rPr lang="en-US" altLang="en-US" sz="2400" b="1" i="1" dirty="0" err="1">
                <a:solidFill>
                  <a:srgbClr val="000000"/>
                </a:solidFill>
              </a:rPr>
              <a:t>Algo</a:t>
            </a:r>
            <a:r>
              <a:rPr lang="en-US" altLang="en-US" sz="2400" b="1" i="1" dirty="0">
                <a:solidFill>
                  <a:srgbClr val="000000"/>
                </a:solidFill>
              </a:rPr>
              <a:t> Mall Roof </a:t>
            </a:r>
            <a:r>
              <a:rPr lang="en-US" altLang="en-US" sz="2400" b="1" i="1" dirty="0" smtClean="0">
                <a:solidFill>
                  <a:srgbClr val="000000"/>
                </a:solidFill>
              </a:rPr>
              <a:t>Collapse - Immediate Causes:</a:t>
            </a:r>
            <a:endParaRPr lang="en-US" altLang="en-US" sz="2400" b="1" i="1" dirty="0">
              <a:solidFill>
                <a:srgbClr val="000000"/>
              </a:solidFill>
            </a:endParaRPr>
          </a:p>
        </p:txBody>
      </p:sp>
      <p:sp>
        <p:nvSpPr>
          <p:cNvPr id="10" name="Slide Number Placeholder 1"/>
          <p:cNvSpPr txBox="1">
            <a:spLocks noGrp="1"/>
          </p:cNvSpPr>
          <p:nvPr/>
        </p:nvSpPr>
        <p:spPr bwMode="auto">
          <a:xfrm>
            <a:off x="7620000" y="6477000"/>
            <a:ext cx="914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0432A0-8F3C-4F18-BC66-19FC0E5B084E}" type="slidenum">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7" name="Rectangle 2"/>
          <p:cNvSpPr>
            <a:spLocks noChangeArrowheads="1"/>
          </p:cNvSpPr>
          <p:nvPr/>
        </p:nvSpPr>
        <p:spPr bwMode="auto">
          <a:xfrm>
            <a:off x="457200" y="6400800"/>
            <a:ext cx="4114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1" u="none" strike="noStrike" kern="1200" cap="none" spc="0" normalizeH="0" baseline="0" noProof="0" dirty="0" smtClean="0">
                <a:ln>
                  <a:noFill/>
                </a:ln>
                <a:solidFill>
                  <a:schemeClr val="bg2"/>
                </a:solidFill>
                <a:effectLst/>
                <a:uLnTx/>
                <a:uFillTx/>
                <a:latin typeface="Times New Roman" panose="02020603050405020304" pitchFamily="18" charset="0"/>
                <a:ea typeface="+mn-ea"/>
                <a:cs typeface="+mn-cs"/>
              </a:rPr>
              <a:t>Chapter 6.3: OH&amp;S In Canada</a:t>
            </a:r>
            <a:endParaRPr kumimoji="0" lang="en-US" altLang="en-US" sz="1800" b="1" i="1" u="none" strike="noStrike" kern="1200" cap="none" spc="0" normalizeH="0" baseline="0" noProof="0" dirty="0">
              <a:ln>
                <a:noFill/>
              </a:ln>
              <a:solidFill>
                <a:schemeClr val="bg2"/>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70441817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DB65621A-0753-445E-BE3E-3342927C4557}" type="slidenum">
              <a:rPr lang="en-US" smtClean="0"/>
              <a:pPr>
                <a:defRPr/>
              </a:pPr>
              <a:t>26</a:t>
            </a:fld>
            <a:endParaRPr lang="en-US" dirty="0"/>
          </a:p>
        </p:txBody>
      </p:sp>
      <p:sp>
        <p:nvSpPr>
          <p:cNvPr id="5" name="Rectangle 3"/>
          <p:cNvSpPr>
            <a:spLocks noChangeArrowheads="1"/>
          </p:cNvSpPr>
          <p:nvPr/>
        </p:nvSpPr>
        <p:spPr bwMode="auto">
          <a:xfrm>
            <a:off x="455613" y="730250"/>
            <a:ext cx="8226425" cy="5483225"/>
          </a:xfrm>
          <a:prstGeom prst="rect">
            <a:avLst/>
          </a:prstGeom>
          <a:solidFill>
            <a:srgbClr val="FFFFFF"/>
          </a:solidFill>
          <a:ln w="9525">
            <a:solidFill>
              <a:srgbClr val="000000"/>
            </a:solidFill>
            <a:miter lim="800000"/>
            <a:headEnd/>
            <a:tailEnd/>
          </a:ln>
        </p:spPr>
        <p:txBody>
          <a:bodyPr/>
          <a:lstStyle>
            <a:lvl1pPr marL="609600" indent="-609600">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990600" indent="-533400">
              <a:spcBef>
                <a:spcPct val="20000"/>
              </a:spcBef>
              <a:buChar char="–"/>
              <a:defRPr sz="2800">
                <a:solidFill>
                  <a:schemeClr val="tx1"/>
                </a:solidFill>
                <a:latin typeface="Times New Roman" panose="02020603050405020304" pitchFamily="18" charset="0"/>
              </a:defRPr>
            </a:lvl2pPr>
            <a:lvl3pPr marL="1371600" indent="-457200">
              <a:spcBef>
                <a:spcPct val="20000"/>
              </a:spcBef>
              <a:buChar char="•"/>
              <a:defRPr sz="2400">
                <a:solidFill>
                  <a:schemeClr val="tx1"/>
                </a:solidFill>
                <a:latin typeface="Times New Roman" panose="02020603050405020304" pitchFamily="18" charset="0"/>
              </a:defRPr>
            </a:lvl3pPr>
            <a:lvl4pPr marL="1752600" indent="-381000">
              <a:spcBef>
                <a:spcPct val="20000"/>
              </a:spcBef>
              <a:buChar char="–"/>
              <a:defRPr sz="2000">
                <a:solidFill>
                  <a:schemeClr val="tx1"/>
                </a:solidFill>
                <a:latin typeface="Times New Roman" panose="02020603050405020304" pitchFamily="18" charset="0"/>
              </a:defRPr>
            </a:lvl4pPr>
            <a:lvl5pPr marL="2209800" indent="-381000">
              <a:spcBef>
                <a:spcPct val="20000"/>
              </a:spcBef>
              <a:buSzPct val="65000"/>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lvl="0" indent="0" eaLnBrk="0" fontAlgn="base" hangingPunct="0">
              <a:spcBef>
                <a:spcPct val="0"/>
              </a:spcBef>
              <a:spcAft>
                <a:spcPct val="0"/>
              </a:spcAft>
              <a:buClr>
                <a:srgbClr val="000000"/>
              </a:buClr>
              <a:buSzPct val="100000"/>
              <a:buNone/>
            </a:pPr>
            <a:r>
              <a:rPr lang="en-US" altLang="en-US" sz="2000" b="1" dirty="0" smtClean="0">
                <a:solidFill>
                  <a:srgbClr val="000000"/>
                </a:solidFill>
                <a:latin typeface="Arial" panose="020B0604020202020204" pitchFamily="34" charset="0"/>
                <a:cs typeface="Arial" panose="020B0604020202020204" pitchFamily="34" charset="0"/>
              </a:rPr>
              <a:t>Engineering and Design Factors: </a:t>
            </a:r>
          </a:p>
          <a:p>
            <a:pPr lvl="0"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a:solidFill>
                  <a:srgbClr val="000000"/>
                </a:solidFill>
                <a:latin typeface="Arial" panose="020B0604020202020204" pitchFamily="34" charset="0"/>
                <a:cs typeface="Arial" panose="020B0604020202020204" pitchFamily="34" charset="0"/>
              </a:rPr>
              <a:t>Original mall design allowed for water to infiltrate through roof (inadequate technical design</a:t>
            </a:r>
            <a:r>
              <a:rPr lang="en-US" altLang="en-US" sz="2000" dirty="0" smtClean="0">
                <a:solidFill>
                  <a:srgbClr val="000000"/>
                </a:solidFill>
                <a:latin typeface="Arial" panose="020B0604020202020204" pitchFamily="34" charset="0"/>
                <a:cs typeface="Arial" panose="020B0604020202020204" pitchFamily="34" charset="0"/>
              </a:rPr>
              <a:t>)</a:t>
            </a:r>
            <a:endParaRPr lang="en-US" altLang="en-US" sz="2000" dirty="0">
              <a:solidFill>
                <a:srgbClr val="000000"/>
              </a:solidFill>
              <a:latin typeface="Arial" panose="020B0604020202020204" pitchFamily="34" charset="0"/>
              <a:cs typeface="Arial" panose="020B0604020202020204" pitchFamily="34" charset="0"/>
            </a:endParaRPr>
          </a:p>
          <a:p>
            <a:pPr marL="0" lvl="0" indent="0" eaLnBrk="0" fontAlgn="base" hangingPunct="0">
              <a:spcBef>
                <a:spcPct val="0"/>
              </a:spcBef>
              <a:spcAft>
                <a:spcPct val="0"/>
              </a:spcAft>
              <a:buClr>
                <a:srgbClr val="000000"/>
              </a:buClr>
              <a:buSzPct val="100000"/>
              <a:buNone/>
            </a:pPr>
            <a:endParaRPr lang="en-US" altLang="en-US" sz="2000" dirty="0" smtClean="0">
              <a:solidFill>
                <a:srgbClr val="000000"/>
              </a:solidFill>
              <a:latin typeface="Arial" panose="020B0604020202020204" pitchFamily="34" charset="0"/>
              <a:cs typeface="Arial" panose="020B0604020202020204" pitchFamily="34" charset="0"/>
            </a:endParaRPr>
          </a:p>
          <a:p>
            <a:pPr marL="0" lvl="0" indent="0" eaLnBrk="0" fontAlgn="base" hangingPunct="0">
              <a:spcBef>
                <a:spcPct val="0"/>
              </a:spcBef>
              <a:spcAft>
                <a:spcPct val="0"/>
              </a:spcAft>
              <a:buClr>
                <a:srgbClr val="000000"/>
              </a:buClr>
              <a:buSzPct val="100000"/>
              <a:buNone/>
            </a:pPr>
            <a:r>
              <a:rPr lang="en-US" altLang="en-US" sz="2000" b="1" dirty="0" smtClean="0">
                <a:solidFill>
                  <a:srgbClr val="000000"/>
                </a:solidFill>
                <a:latin typeface="Arial" panose="020B0604020202020204" pitchFamily="34" charset="0"/>
                <a:cs typeface="Arial" panose="020B0604020202020204" pitchFamily="34" charset="0"/>
              </a:rPr>
              <a:t>Job Factors: </a:t>
            </a:r>
          </a:p>
          <a:p>
            <a:pPr lvl="0"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smtClean="0">
                <a:solidFill>
                  <a:srgbClr val="000000"/>
                </a:solidFill>
                <a:latin typeface="Arial" panose="020B0604020202020204" pitchFamily="34" charset="0"/>
                <a:cs typeface="Arial" panose="020B0604020202020204" pitchFamily="34" charset="0"/>
              </a:rPr>
              <a:t>Municipal </a:t>
            </a:r>
            <a:r>
              <a:rPr lang="en-US" altLang="en-US" sz="2000" dirty="0">
                <a:solidFill>
                  <a:srgbClr val="000000"/>
                </a:solidFill>
                <a:latin typeface="Arial" panose="020B0604020202020204" pitchFamily="34" charset="0"/>
                <a:cs typeface="Arial" panose="020B0604020202020204" pitchFamily="34" charset="0"/>
              </a:rPr>
              <a:t>officials chose not to enforce their own bylaws (organizational factors)</a:t>
            </a:r>
          </a:p>
          <a:p>
            <a:pPr lvl="0"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smtClean="0">
                <a:solidFill>
                  <a:srgbClr val="000000"/>
                </a:solidFill>
                <a:latin typeface="Arial" panose="020B0604020202020204" pitchFamily="34" charset="0"/>
                <a:cs typeface="Arial" panose="020B0604020202020204" pitchFamily="34" charset="0"/>
              </a:rPr>
              <a:t>Inadequate </a:t>
            </a:r>
            <a:r>
              <a:rPr lang="en-US" altLang="en-US" sz="2000" dirty="0">
                <a:solidFill>
                  <a:srgbClr val="000000"/>
                </a:solidFill>
                <a:latin typeface="Arial" panose="020B0604020202020204" pitchFamily="34" charset="0"/>
                <a:cs typeface="Arial" panose="020B0604020202020204" pitchFamily="34" charset="0"/>
              </a:rPr>
              <a:t>maintenance of the rooftop parking deck</a:t>
            </a:r>
          </a:p>
          <a:p>
            <a:pPr marL="0" lvl="0" indent="0" eaLnBrk="0" fontAlgn="base" hangingPunct="0">
              <a:spcBef>
                <a:spcPct val="0"/>
              </a:spcBef>
              <a:spcAft>
                <a:spcPct val="0"/>
              </a:spcAft>
              <a:buClr>
                <a:srgbClr val="000000"/>
              </a:buClr>
              <a:buSzPct val="100000"/>
              <a:buNone/>
            </a:pPr>
            <a:endParaRPr lang="en-US" altLang="en-US" sz="2000" dirty="0" smtClean="0">
              <a:solidFill>
                <a:srgbClr val="000000"/>
              </a:solidFill>
              <a:latin typeface="Arial" panose="020B0604020202020204" pitchFamily="34" charset="0"/>
              <a:cs typeface="Arial" panose="020B0604020202020204" pitchFamily="34" charset="0"/>
            </a:endParaRPr>
          </a:p>
          <a:p>
            <a:pPr marL="0" lvl="0" indent="0" eaLnBrk="0" fontAlgn="base" hangingPunct="0">
              <a:spcBef>
                <a:spcPct val="0"/>
              </a:spcBef>
              <a:spcAft>
                <a:spcPct val="0"/>
              </a:spcAft>
              <a:buClr>
                <a:srgbClr val="000000"/>
              </a:buClr>
              <a:buSzPct val="100000"/>
              <a:buNone/>
            </a:pPr>
            <a:r>
              <a:rPr lang="en-US" altLang="en-US" sz="2000" b="1" dirty="0" smtClean="0">
                <a:solidFill>
                  <a:srgbClr val="000000"/>
                </a:solidFill>
                <a:latin typeface="Arial" panose="020B0604020202020204" pitchFamily="34" charset="0"/>
                <a:cs typeface="Arial" panose="020B0604020202020204" pitchFamily="34" charset="0"/>
              </a:rPr>
              <a:t>Personal Factors: </a:t>
            </a:r>
          </a:p>
          <a:p>
            <a:pPr lvl="0"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smtClean="0">
                <a:solidFill>
                  <a:srgbClr val="000000"/>
                </a:solidFill>
                <a:latin typeface="Arial" panose="020B0604020202020204" pitchFamily="34" charset="0"/>
                <a:cs typeface="Arial" panose="020B0604020202020204" pitchFamily="34" charset="0"/>
              </a:rPr>
              <a:t>Engineer </a:t>
            </a:r>
            <a:r>
              <a:rPr lang="en-US" altLang="en-US" sz="2000" dirty="0">
                <a:solidFill>
                  <a:srgbClr val="000000"/>
                </a:solidFill>
                <a:latin typeface="Arial" panose="020B0604020202020204" pitchFamily="34" charset="0"/>
                <a:cs typeface="Arial" panose="020B0604020202020204" pitchFamily="34" charset="0"/>
              </a:rPr>
              <a:t>was more concerned about pleasing his client, the mall owner (improper motivation</a:t>
            </a:r>
            <a:r>
              <a:rPr lang="en-US" altLang="en-US" sz="2000" dirty="0" smtClean="0">
                <a:solidFill>
                  <a:srgbClr val="000000"/>
                </a:solidFill>
                <a:latin typeface="Arial" panose="020B0604020202020204" pitchFamily="34" charset="0"/>
                <a:cs typeface="Arial" panose="020B0604020202020204" pitchFamily="34" charset="0"/>
              </a:rPr>
              <a:t>)</a:t>
            </a:r>
            <a:endPar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lvl="0" eaLnBrk="0" fontAlgn="base" hangingPunct="0">
              <a:spcBef>
                <a:spcPct val="0"/>
              </a:spcBef>
              <a:spcAft>
                <a:spcPct val="0"/>
              </a:spcAft>
              <a:buClr>
                <a:srgbClr val="000000"/>
              </a:buClr>
              <a:buSzPct val="100000"/>
              <a:buFont typeface="Wingdings" panose="05000000000000000000" pitchFamily="2" charset="2"/>
              <a:buChar char="Ø"/>
            </a:pPr>
            <a:endParaRPr lang="en-US" altLang="en-US" sz="2000" dirty="0" smtClean="0">
              <a:solidFill>
                <a:srgbClr val="000000"/>
              </a:solidFill>
              <a:latin typeface="Arial" panose="020B0604020202020204" pitchFamily="34" charset="0"/>
              <a:cs typeface="Arial" panose="020B0604020202020204" pitchFamily="34" charset="0"/>
            </a:endParaRPr>
          </a:p>
          <a:p>
            <a:pPr marL="0" indent="0" eaLnBrk="0" fontAlgn="base" hangingPunct="0">
              <a:spcBef>
                <a:spcPct val="0"/>
              </a:spcBef>
              <a:spcAft>
                <a:spcPct val="0"/>
              </a:spcAft>
              <a:buClr>
                <a:srgbClr val="000000"/>
              </a:buClr>
              <a:buSzPct val="100000"/>
              <a:buNone/>
            </a:pPr>
            <a:r>
              <a:rPr lang="en-US" altLang="en-US" sz="2000" b="1" dirty="0" smtClean="0">
                <a:solidFill>
                  <a:srgbClr val="000000"/>
                </a:solidFill>
                <a:latin typeface="Arial" panose="020B0604020202020204" pitchFamily="34" charset="0"/>
                <a:cs typeface="Arial" panose="020B0604020202020204" pitchFamily="34" charset="0"/>
              </a:rPr>
              <a:t>LATENT CAUSES:</a:t>
            </a:r>
          </a:p>
          <a:p>
            <a:pPr lvl="0"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smtClean="0">
                <a:solidFill>
                  <a:srgbClr val="000000"/>
                </a:solidFill>
                <a:latin typeface="Arial" panose="020B0604020202020204" pitchFamily="34" charset="0"/>
                <a:cs typeface="Arial" panose="020B0604020202020204" pitchFamily="34" charset="0"/>
              </a:rPr>
              <a:t>Municipal </a:t>
            </a:r>
            <a:r>
              <a:rPr lang="en-US" altLang="en-US" sz="2000" dirty="0">
                <a:solidFill>
                  <a:srgbClr val="000000"/>
                </a:solidFill>
                <a:latin typeface="Arial" panose="020B0604020202020204" pitchFamily="34" charset="0"/>
                <a:cs typeface="Arial" panose="020B0604020202020204" pitchFamily="34" charset="0"/>
              </a:rPr>
              <a:t>officials and mall owners prioritized profit over </a:t>
            </a:r>
            <a:r>
              <a:rPr lang="en-US" altLang="en-US" sz="2000" dirty="0" smtClean="0">
                <a:solidFill>
                  <a:srgbClr val="000000"/>
                </a:solidFill>
                <a:latin typeface="Arial" panose="020B0604020202020204" pitchFamily="34" charset="0"/>
                <a:cs typeface="Arial" panose="020B0604020202020204" pitchFamily="34" charset="0"/>
              </a:rPr>
              <a:t>safety; they lacked a program that built “safety as a value” within its organizations </a:t>
            </a:r>
            <a:r>
              <a:rPr lang="en-US" altLang="en-US" sz="2000" dirty="0">
                <a:solidFill>
                  <a:srgbClr val="000000"/>
                </a:solidFill>
                <a:latin typeface="Arial" panose="020B0604020202020204" pitchFamily="34" charset="0"/>
                <a:cs typeface="Arial" panose="020B0604020202020204" pitchFamily="34" charset="0"/>
              </a:rPr>
              <a:t>(linked to RME #1 MLCA</a:t>
            </a:r>
            <a:r>
              <a:rPr lang="en-US" altLang="en-US" sz="2000" dirty="0" smtClean="0">
                <a:solidFill>
                  <a:srgbClr val="000000"/>
                </a:solidFill>
                <a:latin typeface="Arial" panose="020B0604020202020204" pitchFamily="34" charset="0"/>
                <a:cs typeface="Arial" panose="020B0604020202020204" pitchFamily="34" charset="0"/>
              </a:rPr>
              <a:t>)</a:t>
            </a:r>
            <a:endPar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6" name="Rectangle 2"/>
          <p:cNvSpPr>
            <a:spLocks noChangeArrowheads="1"/>
          </p:cNvSpPr>
          <p:nvPr/>
        </p:nvSpPr>
        <p:spPr bwMode="auto">
          <a:xfrm>
            <a:off x="455613" y="227013"/>
            <a:ext cx="822642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lvl="0" fontAlgn="base">
              <a:spcBef>
                <a:spcPct val="0"/>
              </a:spcBef>
              <a:spcAft>
                <a:spcPct val="0"/>
              </a:spcAft>
              <a:buClrTx/>
              <a:buSzTx/>
              <a:buNone/>
            </a:pPr>
            <a:r>
              <a:rPr lang="en-US" altLang="en-US" sz="2400" b="1" i="1" dirty="0">
                <a:solidFill>
                  <a:srgbClr val="000000"/>
                </a:solidFill>
              </a:rPr>
              <a:t>Elliot Lake </a:t>
            </a:r>
            <a:r>
              <a:rPr lang="en-US" altLang="en-US" sz="2400" b="1" i="1" dirty="0" err="1">
                <a:solidFill>
                  <a:srgbClr val="000000"/>
                </a:solidFill>
              </a:rPr>
              <a:t>Algo</a:t>
            </a:r>
            <a:r>
              <a:rPr lang="en-US" altLang="en-US" sz="2400" b="1" i="1" dirty="0">
                <a:solidFill>
                  <a:srgbClr val="000000"/>
                </a:solidFill>
              </a:rPr>
              <a:t> Mall Roof Collapse - </a:t>
            </a:r>
            <a:r>
              <a:rPr lang="en-US" altLang="en-US" sz="2400" b="1" i="1" dirty="0" smtClean="0">
                <a:solidFill>
                  <a:srgbClr val="000000"/>
                </a:solidFill>
              </a:rPr>
              <a:t>Basic &amp; Latent Causes</a:t>
            </a:r>
            <a:r>
              <a:rPr lang="en-US" altLang="en-US" sz="2400" b="1" i="1" dirty="0">
                <a:solidFill>
                  <a:srgbClr val="000000"/>
                </a:solidFill>
              </a:rPr>
              <a:t>:</a:t>
            </a:r>
          </a:p>
        </p:txBody>
      </p:sp>
      <p:sp>
        <p:nvSpPr>
          <p:cNvPr id="9" name="Slide Number Placeholder 1"/>
          <p:cNvSpPr txBox="1">
            <a:spLocks noGrp="1"/>
          </p:cNvSpPr>
          <p:nvPr/>
        </p:nvSpPr>
        <p:spPr bwMode="auto">
          <a:xfrm>
            <a:off x="7620000" y="6477000"/>
            <a:ext cx="914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0432A0-8F3C-4F18-BC66-19FC0E5B084E}" type="slidenum">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7" name="Rectangle 2"/>
          <p:cNvSpPr>
            <a:spLocks noChangeArrowheads="1"/>
          </p:cNvSpPr>
          <p:nvPr/>
        </p:nvSpPr>
        <p:spPr bwMode="auto">
          <a:xfrm>
            <a:off x="457200" y="6400800"/>
            <a:ext cx="4114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1" u="none" strike="noStrike" kern="1200" cap="none" spc="0" normalizeH="0" baseline="0" noProof="0" dirty="0" smtClean="0">
                <a:ln>
                  <a:noFill/>
                </a:ln>
                <a:solidFill>
                  <a:schemeClr val="bg2"/>
                </a:solidFill>
                <a:effectLst/>
                <a:uLnTx/>
                <a:uFillTx/>
                <a:latin typeface="Times New Roman" panose="02020603050405020304" pitchFamily="18" charset="0"/>
                <a:ea typeface="+mn-ea"/>
                <a:cs typeface="+mn-cs"/>
              </a:rPr>
              <a:t>Chapter 6.3: OH&amp;S In Canada</a:t>
            </a:r>
            <a:endParaRPr kumimoji="0" lang="en-US" altLang="en-US" sz="1800" b="1" i="1" u="none" strike="noStrike" kern="1200" cap="none" spc="0" normalizeH="0" baseline="0" noProof="0" dirty="0">
              <a:ln>
                <a:noFill/>
              </a:ln>
              <a:solidFill>
                <a:schemeClr val="bg2"/>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261933850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ChangeArrowheads="1"/>
          </p:cNvSpPr>
          <p:nvPr/>
        </p:nvSpPr>
        <p:spPr bwMode="auto">
          <a:xfrm>
            <a:off x="455613" y="182880"/>
            <a:ext cx="8226425" cy="5486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lvl="0" fontAlgn="base">
              <a:spcBef>
                <a:spcPct val="0"/>
              </a:spcBef>
              <a:spcAft>
                <a:spcPct val="0"/>
              </a:spcAft>
              <a:buClrTx/>
              <a:buSzTx/>
              <a:buNone/>
            </a:pPr>
            <a:r>
              <a:rPr lang="en-US" altLang="en-US" sz="2000" b="1" i="1" dirty="0" smtClean="0">
                <a:solidFill>
                  <a:srgbClr val="000000"/>
                </a:solidFill>
              </a:rPr>
              <a:t>AB OH&amp;S Investigations Branch Reports Common </a:t>
            </a:r>
            <a:br>
              <a:rPr lang="en-US" altLang="en-US" sz="2000" b="1" i="1" dirty="0" smtClean="0">
                <a:solidFill>
                  <a:srgbClr val="000000"/>
                </a:solidFill>
              </a:rPr>
            </a:br>
            <a:r>
              <a:rPr lang="en-US" altLang="en-US" sz="2000" b="1" i="1" dirty="0" smtClean="0">
                <a:solidFill>
                  <a:srgbClr val="000000"/>
                </a:solidFill>
              </a:rPr>
              <a:t>“Reasons” For A Workplace Injuries:</a:t>
            </a:r>
            <a:endParaRPr lang="en-US" altLang="en-US" sz="2000" b="1" i="1" dirty="0">
              <a:solidFill>
                <a:srgbClr val="000000"/>
              </a:solidFill>
            </a:endParaRPr>
          </a:p>
        </p:txBody>
      </p:sp>
      <p:sp>
        <p:nvSpPr>
          <p:cNvPr id="8" name="Slide Number Placeholder 1"/>
          <p:cNvSpPr txBox="1">
            <a:spLocks noGrp="1"/>
          </p:cNvSpPr>
          <p:nvPr/>
        </p:nvSpPr>
        <p:spPr bwMode="auto">
          <a:xfrm>
            <a:off x="7620000" y="6477000"/>
            <a:ext cx="914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0432A0-8F3C-4F18-BC66-19FC0E5B084E}" type="slidenum">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9" name="Rectangle 2"/>
          <p:cNvSpPr>
            <a:spLocks noChangeArrowheads="1"/>
          </p:cNvSpPr>
          <p:nvPr/>
        </p:nvSpPr>
        <p:spPr bwMode="auto">
          <a:xfrm>
            <a:off x="457200" y="6400800"/>
            <a:ext cx="4114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1" u="none" strike="noStrike" kern="1200" cap="none" spc="0" normalizeH="0" baseline="0" noProof="0" dirty="0" smtClean="0">
                <a:ln>
                  <a:noFill/>
                </a:ln>
                <a:solidFill>
                  <a:schemeClr val="bg2"/>
                </a:solidFill>
                <a:effectLst/>
                <a:uLnTx/>
                <a:uFillTx/>
                <a:latin typeface="Times New Roman" panose="02020603050405020304" pitchFamily="18" charset="0"/>
                <a:ea typeface="+mn-ea"/>
                <a:cs typeface="+mn-cs"/>
              </a:rPr>
              <a:t>Chapter 6.3: OH&amp;S In Canada</a:t>
            </a:r>
            <a:endParaRPr kumimoji="0" lang="en-US" altLang="en-US" sz="1800" b="1" i="1" u="none" strike="noStrike" kern="1200" cap="none" spc="0" normalizeH="0" baseline="0" noProof="0" dirty="0">
              <a:ln>
                <a:noFill/>
              </a:ln>
              <a:solidFill>
                <a:schemeClr val="bg2"/>
              </a:solidFill>
              <a:effectLst/>
              <a:uLnTx/>
              <a:uFillTx/>
              <a:latin typeface="Times New Roman" panose="02020603050405020304" pitchFamily="18" charset="0"/>
              <a:ea typeface="+mn-ea"/>
              <a:cs typeface="+mn-cs"/>
            </a:endParaRPr>
          </a:p>
        </p:txBody>
      </p:sp>
      <p:graphicFrame>
        <p:nvGraphicFramePr>
          <p:cNvPr id="2" name="Table 1"/>
          <p:cNvGraphicFramePr>
            <a:graphicFrameLocks noGrp="1"/>
          </p:cNvGraphicFramePr>
          <p:nvPr/>
        </p:nvGraphicFramePr>
        <p:xfrm>
          <a:off x="455612" y="817119"/>
          <a:ext cx="8226426" cy="5332707"/>
        </p:xfrm>
        <a:graphic>
          <a:graphicData uri="http://schemas.openxmlformats.org/drawingml/2006/table">
            <a:tbl>
              <a:tblPr firstRow="1" bandRow="1">
                <a:tableStyleId>{5C22544A-7EE6-4342-B048-85BDC9FD1C3A}</a:tableStyleId>
              </a:tblPr>
              <a:tblGrid>
                <a:gridCol w="3746737">
                  <a:extLst>
                    <a:ext uri="{9D8B030D-6E8A-4147-A177-3AD203B41FA5}">
                      <a16:colId xmlns:a16="http://schemas.microsoft.com/office/drawing/2014/main" val="416783605"/>
                    </a:ext>
                  </a:extLst>
                </a:gridCol>
                <a:gridCol w="4479689">
                  <a:extLst>
                    <a:ext uri="{9D8B030D-6E8A-4147-A177-3AD203B41FA5}">
                      <a16:colId xmlns:a16="http://schemas.microsoft.com/office/drawing/2014/main" val="1893563031"/>
                    </a:ext>
                  </a:extLst>
                </a:gridCol>
              </a:tblGrid>
              <a:tr h="447477">
                <a:tc>
                  <a:txBody>
                    <a:bodyPr/>
                    <a:lstStyle/>
                    <a:p>
                      <a:r>
                        <a:rPr lang="en-US" sz="1800" dirty="0" smtClean="0">
                          <a:solidFill>
                            <a:schemeClr val="bg2"/>
                          </a:solidFill>
                          <a:latin typeface="Arial" panose="020B0604020202020204" pitchFamily="34" charset="0"/>
                          <a:cs typeface="Arial" panose="020B0604020202020204" pitchFamily="34" charset="0"/>
                        </a:rPr>
                        <a:t>“Common Excuses”</a:t>
                      </a:r>
                      <a:endParaRPr lang="en-US" sz="1800" dirty="0">
                        <a:solidFill>
                          <a:schemeClr val="bg2"/>
                        </a:solidFill>
                        <a:latin typeface="Arial" panose="020B0604020202020204" pitchFamily="34" charset="0"/>
                        <a:cs typeface="Arial" panose="020B0604020202020204" pitchFamily="34" charset="0"/>
                      </a:endParaRPr>
                    </a:p>
                  </a:txBody>
                  <a:tcPr/>
                </a:tc>
                <a:tc>
                  <a:txBody>
                    <a:bodyPr/>
                    <a:lstStyle/>
                    <a:p>
                      <a:r>
                        <a:rPr lang="en-US" sz="1800" dirty="0" smtClean="0">
                          <a:solidFill>
                            <a:schemeClr val="bg2"/>
                          </a:solidFill>
                          <a:latin typeface="Arial" panose="020B0604020202020204" pitchFamily="34" charset="0"/>
                          <a:cs typeface="Arial" panose="020B0604020202020204" pitchFamily="34" charset="0"/>
                        </a:rPr>
                        <a:t>RME Alignment</a:t>
                      </a:r>
                      <a:endParaRPr lang="en-US" sz="1800" dirty="0">
                        <a:solidFill>
                          <a:schemeClr val="bg2"/>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60370799"/>
                  </a:ext>
                </a:extLst>
              </a:tr>
              <a:tr h="700391">
                <a:tc>
                  <a:txBody>
                    <a:bodyPr/>
                    <a:lstStyle/>
                    <a:p>
                      <a:r>
                        <a:rPr lang="en-US" sz="1800" dirty="0" smtClean="0">
                          <a:solidFill>
                            <a:schemeClr val="bg2"/>
                          </a:solidFill>
                          <a:latin typeface="Arial" panose="020B0604020202020204" pitchFamily="34" charset="0"/>
                          <a:cs typeface="Arial" panose="020B0604020202020204" pitchFamily="34" charset="0"/>
                        </a:rPr>
                        <a:t>Inadequate training/competency</a:t>
                      </a:r>
                    </a:p>
                    <a:p>
                      <a:endParaRPr lang="en-US" sz="1800" dirty="0">
                        <a:solidFill>
                          <a:schemeClr val="bg2"/>
                        </a:solidFill>
                        <a:latin typeface="Arial" panose="020B0604020202020204" pitchFamily="34" charset="0"/>
                        <a:cs typeface="Arial" panose="020B0604020202020204" pitchFamily="34" charset="0"/>
                      </a:endParaRPr>
                    </a:p>
                  </a:txBody>
                  <a:tcPr/>
                </a:tc>
                <a:tc>
                  <a:txBody>
                    <a:bodyPr/>
                    <a:lstStyle/>
                    <a:p>
                      <a:r>
                        <a:rPr lang="en-US" sz="1800" dirty="0" smtClean="0">
                          <a:solidFill>
                            <a:schemeClr val="bg2"/>
                          </a:solidFill>
                          <a:latin typeface="Arial" panose="020B0604020202020204" pitchFamily="34" charset="0"/>
                          <a:cs typeface="Arial" panose="020B0604020202020204" pitchFamily="34" charset="0"/>
                        </a:rPr>
                        <a:t>9) EC&amp;T:</a:t>
                      </a:r>
                      <a:r>
                        <a:rPr lang="en-US" sz="1800" baseline="0" dirty="0" smtClean="0">
                          <a:solidFill>
                            <a:schemeClr val="bg2"/>
                          </a:solidFill>
                          <a:latin typeface="Arial" panose="020B0604020202020204" pitchFamily="34" charset="0"/>
                          <a:cs typeface="Arial" panose="020B0604020202020204" pitchFamily="34" charset="0"/>
                        </a:rPr>
                        <a:t> a</a:t>
                      </a:r>
                      <a:r>
                        <a:rPr lang="en-US" sz="1800" dirty="0" smtClean="0">
                          <a:solidFill>
                            <a:schemeClr val="bg2"/>
                          </a:solidFill>
                          <a:latin typeface="Arial" panose="020B0604020202020204" pitchFamily="34" charset="0"/>
                          <a:cs typeface="Arial" panose="020B0604020202020204" pitchFamily="34" charset="0"/>
                        </a:rPr>
                        <a:t>n obvious conclusion</a:t>
                      </a:r>
                      <a:endParaRPr lang="en-US" sz="1800" dirty="0">
                        <a:solidFill>
                          <a:schemeClr val="bg2"/>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908751911"/>
                  </a:ext>
                </a:extLst>
              </a:tr>
              <a:tr h="739302">
                <a:tc>
                  <a:txBody>
                    <a:bodyPr/>
                    <a:lstStyle/>
                    <a:p>
                      <a:r>
                        <a:rPr lang="en-US" sz="1800" dirty="0" smtClean="0">
                          <a:solidFill>
                            <a:schemeClr val="bg2"/>
                          </a:solidFill>
                          <a:latin typeface="Arial" panose="020B0604020202020204" pitchFamily="34" charset="0"/>
                          <a:cs typeface="Arial" panose="020B0604020202020204" pitchFamily="34" charset="0"/>
                        </a:rPr>
                        <a:t>Failure to stop and re-assess when the scope of work changes</a:t>
                      </a:r>
                      <a:endParaRPr lang="en-US" sz="1800" dirty="0">
                        <a:solidFill>
                          <a:schemeClr val="bg2"/>
                        </a:solidFill>
                        <a:latin typeface="Arial" panose="020B0604020202020204" pitchFamily="34" charset="0"/>
                        <a:cs typeface="Arial" panose="020B0604020202020204" pitchFamily="34" charset="0"/>
                      </a:endParaRPr>
                    </a:p>
                  </a:txBody>
                  <a:tcPr/>
                </a:tc>
                <a:tc>
                  <a:txBody>
                    <a:bodyPr/>
                    <a:lstStyle/>
                    <a:p>
                      <a:r>
                        <a:rPr lang="en-US" sz="1800" dirty="0" smtClean="0">
                          <a:solidFill>
                            <a:schemeClr val="bg2"/>
                          </a:solidFill>
                          <a:latin typeface="Arial" panose="020B0604020202020204" pitchFamily="34" charset="0"/>
                          <a:cs typeface="Arial" panose="020B0604020202020204" pitchFamily="34" charset="0"/>
                        </a:rPr>
                        <a:t>4) MOC:</a:t>
                      </a:r>
                      <a:r>
                        <a:rPr lang="en-US" sz="1800" baseline="0" dirty="0" smtClean="0">
                          <a:solidFill>
                            <a:schemeClr val="bg2"/>
                          </a:solidFill>
                          <a:latin typeface="Arial" panose="020B0604020202020204" pitchFamily="34" charset="0"/>
                          <a:cs typeface="Arial" panose="020B0604020202020204" pitchFamily="34" charset="0"/>
                        </a:rPr>
                        <a:t> </a:t>
                      </a:r>
                      <a:r>
                        <a:rPr lang="en-US" sz="1800" dirty="0" smtClean="0">
                          <a:solidFill>
                            <a:schemeClr val="bg2"/>
                          </a:solidFill>
                          <a:latin typeface="Arial" panose="020B0604020202020204" pitchFamily="34" charset="0"/>
                          <a:cs typeface="Arial" panose="020B0604020202020204" pitchFamily="34" charset="0"/>
                        </a:rPr>
                        <a:t>an obvious conclusion</a:t>
                      </a:r>
                      <a:endParaRPr lang="en-US" sz="1800" dirty="0">
                        <a:solidFill>
                          <a:schemeClr val="bg2"/>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61999805"/>
                  </a:ext>
                </a:extLst>
              </a:tr>
              <a:tr h="1079525">
                <a:tc>
                  <a:txBody>
                    <a:bodyPr/>
                    <a:lstStyle/>
                    <a:p>
                      <a:r>
                        <a:rPr lang="en-US" sz="1800" dirty="0" smtClean="0">
                          <a:solidFill>
                            <a:schemeClr val="bg2"/>
                          </a:solidFill>
                          <a:latin typeface="Arial" panose="020B0604020202020204" pitchFamily="34" charset="0"/>
                          <a:cs typeface="Arial" panose="020B0604020202020204" pitchFamily="34" charset="0"/>
                        </a:rPr>
                        <a:t>“I was only going to be up there for a minute” (so I did not take appropriate precautions to control the hazards)</a:t>
                      </a:r>
                      <a:endParaRPr lang="en-US" sz="1800" dirty="0">
                        <a:solidFill>
                          <a:schemeClr val="bg2"/>
                        </a:solidFill>
                        <a:latin typeface="Arial" panose="020B0604020202020204" pitchFamily="34" charset="0"/>
                        <a:cs typeface="Arial" panose="020B0604020202020204" pitchFamily="34" charset="0"/>
                      </a:endParaRPr>
                    </a:p>
                  </a:txBody>
                  <a:tcPr/>
                </a:tc>
                <a:tc>
                  <a:txBody>
                    <a:bodyPr/>
                    <a:lstStyle/>
                    <a:p>
                      <a:r>
                        <a:rPr lang="en-US" sz="1800" dirty="0" smtClean="0">
                          <a:solidFill>
                            <a:schemeClr val="bg2"/>
                          </a:solidFill>
                          <a:latin typeface="Arial" panose="020B0604020202020204" pitchFamily="34" charset="0"/>
                          <a:cs typeface="Arial" panose="020B0604020202020204" pitchFamily="34" charset="0"/>
                        </a:rPr>
                        <a:t>1) MLC&amp;A: Conclusion: managers allowed workers to do work without controlling hazards, or</a:t>
                      </a:r>
                    </a:p>
                    <a:p>
                      <a:r>
                        <a:rPr lang="en-US" sz="1800" dirty="0" smtClean="0">
                          <a:solidFill>
                            <a:schemeClr val="bg2"/>
                          </a:solidFill>
                          <a:latin typeface="Arial" panose="020B0604020202020204" pitchFamily="34" charset="0"/>
                          <a:cs typeface="Arial" panose="020B0604020202020204" pitchFamily="34" charset="0"/>
                        </a:rPr>
                        <a:t>2) RA&amp;MR: Conclusion: workers failed to manage the risks</a:t>
                      </a:r>
                      <a:endParaRPr lang="en-US" sz="1800" dirty="0">
                        <a:solidFill>
                          <a:schemeClr val="bg2"/>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57908209"/>
                  </a:ext>
                </a:extLst>
              </a:tr>
              <a:tr h="793777">
                <a:tc>
                  <a:txBody>
                    <a:bodyPr/>
                    <a:lstStyle/>
                    <a:p>
                      <a:r>
                        <a:rPr lang="en-US" sz="1800" dirty="0" smtClean="0">
                          <a:solidFill>
                            <a:schemeClr val="bg2"/>
                          </a:solidFill>
                          <a:latin typeface="Arial" panose="020B0604020202020204" pitchFamily="34" charset="0"/>
                          <a:cs typeface="Arial" panose="020B0604020202020204" pitchFamily="34" charset="0"/>
                        </a:rPr>
                        <a:t>Failure to learn lessons after “near misses”</a:t>
                      </a:r>
                      <a:endParaRPr lang="en-US" sz="1800" dirty="0">
                        <a:solidFill>
                          <a:schemeClr val="bg2"/>
                        </a:solidFill>
                        <a:latin typeface="Arial" panose="020B0604020202020204" pitchFamily="34" charset="0"/>
                        <a:cs typeface="Arial" panose="020B0604020202020204" pitchFamily="34" charset="0"/>
                      </a:endParaRPr>
                    </a:p>
                  </a:txBody>
                  <a:tcPr/>
                </a:tc>
                <a:tc>
                  <a:txBody>
                    <a:bodyPr/>
                    <a:lstStyle/>
                    <a:p>
                      <a:r>
                        <a:rPr lang="en-US" sz="1800" dirty="0" smtClean="0">
                          <a:solidFill>
                            <a:schemeClr val="bg2"/>
                          </a:solidFill>
                          <a:latin typeface="Arial" panose="020B0604020202020204" pitchFamily="34" charset="0"/>
                          <a:cs typeface="Arial" panose="020B0604020202020204" pitchFamily="34" charset="0"/>
                        </a:rPr>
                        <a:t>5) IRIA&amp;A: (an obvious conclusion)</a:t>
                      </a:r>
                      <a:endParaRPr lang="en-US" sz="1800" dirty="0">
                        <a:solidFill>
                          <a:schemeClr val="bg2"/>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34280325"/>
                  </a:ext>
                </a:extLst>
              </a:tr>
              <a:tr h="1079525">
                <a:tc>
                  <a:txBody>
                    <a:bodyPr/>
                    <a:lstStyle/>
                    <a:p>
                      <a:r>
                        <a:rPr lang="en-US" sz="1800" dirty="0" smtClean="0">
                          <a:solidFill>
                            <a:schemeClr val="bg2"/>
                          </a:solidFill>
                          <a:latin typeface="Arial" panose="020B0604020202020204" pitchFamily="34" charset="0"/>
                          <a:cs typeface="Arial" panose="020B0604020202020204" pitchFamily="34" charset="0"/>
                        </a:rPr>
                        <a:t>Failure to recognize and act on “signals” before the incident happens</a:t>
                      </a:r>
                      <a:endParaRPr lang="en-US" sz="1800" dirty="0">
                        <a:solidFill>
                          <a:schemeClr val="bg2"/>
                        </a:solidFill>
                        <a:latin typeface="Arial" panose="020B0604020202020204" pitchFamily="34" charset="0"/>
                        <a:cs typeface="Arial" panose="020B0604020202020204" pitchFamily="34" charset="0"/>
                      </a:endParaRPr>
                    </a:p>
                  </a:txBody>
                  <a:tcPr/>
                </a:tc>
                <a:tc>
                  <a:txBody>
                    <a:bodyPr/>
                    <a:lstStyle/>
                    <a:p>
                      <a:r>
                        <a:rPr lang="en-US" sz="1800" dirty="0" smtClean="0">
                          <a:solidFill>
                            <a:schemeClr val="bg2"/>
                          </a:solidFill>
                          <a:latin typeface="Arial" panose="020B0604020202020204" pitchFamily="34" charset="0"/>
                          <a:cs typeface="Arial" panose="020B0604020202020204" pitchFamily="34" charset="0"/>
                        </a:rPr>
                        <a:t>1) MLC&amp;A: Conclusion: managers were not monitoring for unacceptable conditions and unacceptable practices, and/ or were not taking action to correct.</a:t>
                      </a:r>
                      <a:endParaRPr lang="en-US" sz="1800" dirty="0">
                        <a:solidFill>
                          <a:schemeClr val="bg2"/>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457736252"/>
                  </a:ext>
                </a:extLst>
              </a:tr>
            </a:tbl>
          </a:graphicData>
        </a:graphic>
      </p:graphicFrame>
    </p:spTree>
    <p:extLst>
      <p:ext uri="{BB962C8B-B14F-4D97-AF65-F5344CB8AC3E}">
        <p14:creationId xmlns:p14="http://schemas.microsoft.com/office/powerpoint/2010/main" val="202123146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307975" y="723682"/>
            <a:ext cx="8226425" cy="5483225"/>
          </a:xfrm>
          <a:prstGeom prst="rect">
            <a:avLst/>
          </a:prstGeom>
          <a:solidFill>
            <a:srgbClr val="FFFFFF"/>
          </a:solidFill>
          <a:ln w="9525">
            <a:solidFill>
              <a:srgbClr val="000000"/>
            </a:solidFill>
            <a:miter lim="800000"/>
            <a:headEnd/>
            <a:tailEnd/>
          </a:ln>
        </p:spPr>
        <p:txBody>
          <a:bodyPr/>
          <a:lstStyle>
            <a:lvl1pPr marL="609600" indent="-609600">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990600" indent="-533400">
              <a:spcBef>
                <a:spcPct val="20000"/>
              </a:spcBef>
              <a:buChar char="–"/>
              <a:defRPr sz="2800">
                <a:solidFill>
                  <a:schemeClr val="tx1"/>
                </a:solidFill>
                <a:latin typeface="Times New Roman" panose="02020603050405020304" pitchFamily="18" charset="0"/>
              </a:defRPr>
            </a:lvl2pPr>
            <a:lvl3pPr marL="1371600" indent="-457200">
              <a:spcBef>
                <a:spcPct val="20000"/>
              </a:spcBef>
              <a:buChar char="•"/>
              <a:defRPr sz="2400">
                <a:solidFill>
                  <a:schemeClr val="tx1"/>
                </a:solidFill>
                <a:latin typeface="Times New Roman" panose="02020603050405020304" pitchFamily="18" charset="0"/>
              </a:defRPr>
            </a:lvl3pPr>
            <a:lvl4pPr marL="1752600" indent="-381000">
              <a:spcBef>
                <a:spcPct val="20000"/>
              </a:spcBef>
              <a:buChar char="–"/>
              <a:defRPr sz="2000">
                <a:solidFill>
                  <a:schemeClr val="tx1"/>
                </a:solidFill>
                <a:latin typeface="Times New Roman" panose="02020603050405020304" pitchFamily="18" charset="0"/>
              </a:defRPr>
            </a:lvl4pPr>
            <a:lvl5pPr marL="2209800" indent="-381000">
              <a:spcBef>
                <a:spcPct val="20000"/>
              </a:spcBef>
              <a:buSzPct val="65000"/>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lvl="0"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smtClean="0">
                <a:solidFill>
                  <a:schemeClr val="bg2"/>
                </a:solidFill>
                <a:latin typeface="Arial" panose="020B0604020202020204" pitchFamily="34" charset="0"/>
                <a:cs typeface="Arial" panose="020B0604020202020204" pitchFamily="34" charset="0"/>
              </a:rPr>
              <a:t>The </a:t>
            </a:r>
            <a:r>
              <a:rPr lang="en-US" altLang="en-US" sz="2000" dirty="0" err="1">
                <a:solidFill>
                  <a:schemeClr val="bg2"/>
                </a:solidFill>
                <a:latin typeface="Arial" panose="020B0604020202020204" pitchFamily="34" charset="0"/>
                <a:cs typeface="Arial" panose="020B0604020202020204" pitchFamily="34" charset="0"/>
              </a:rPr>
              <a:t>Westray</a:t>
            </a:r>
            <a:r>
              <a:rPr lang="en-US" altLang="en-US" sz="2000" dirty="0">
                <a:solidFill>
                  <a:schemeClr val="bg2"/>
                </a:solidFill>
                <a:latin typeface="Arial" panose="020B0604020202020204" pitchFamily="34" charset="0"/>
                <a:cs typeface="Arial" panose="020B0604020202020204" pitchFamily="34" charset="0"/>
              </a:rPr>
              <a:t> tragedy led to changes in the Canadian Criminal Code to include OH&amp;S related </a:t>
            </a:r>
            <a:r>
              <a:rPr lang="en-US" altLang="en-US" sz="2000" dirty="0" smtClean="0">
                <a:solidFill>
                  <a:schemeClr val="bg2"/>
                </a:solidFill>
                <a:latin typeface="Arial" panose="020B0604020202020204" pitchFamily="34" charset="0"/>
                <a:cs typeface="Arial" panose="020B0604020202020204" pitchFamily="34" charset="0"/>
              </a:rPr>
              <a:t>offences.</a:t>
            </a:r>
            <a:endParaRPr lang="en-US" altLang="en-US" sz="2000" dirty="0">
              <a:solidFill>
                <a:schemeClr val="bg2"/>
              </a:solidFill>
              <a:latin typeface="Arial" panose="020B0604020202020204" pitchFamily="34" charset="0"/>
              <a:cs typeface="Arial" panose="020B0604020202020204" pitchFamily="34" charset="0"/>
            </a:endParaRPr>
          </a:p>
          <a:p>
            <a:pPr lvl="0" eaLnBrk="0" fontAlgn="base" hangingPunct="0">
              <a:spcBef>
                <a:spcPct val="0"/>
              </a:spcBef>
              <a:spcAft>
                <a:spcPct val="0"/>
              </a:spcAft>
              <a:buClr>
                <a:srgbClr val="000000"/>
              </a:buClr>
              <a:buSzPct val="100000"/>
              <a:buFont typeface="Wingdings" panose="05000000000000000000" pitchFamily="2" charset="2"/>
              <a:buChar char="Ø"/>
            </a:pPr>
            <a:endParaRPr lang="en-US" altLang="en-US" sz="2000" dirty="0" smtClean="0">
              <a:solidFill>
                <a:schemeClr val="bg2"/>
              </a:solidFill>
              <a:latin typeface="Arial" panose="020B0604020202020204" pitchFamily="34" charset="0"/>
              <a:cs typeface="Arial" panose="020B0604020202020204" pitchFamily="34" charset="0"/>
            </a:endParaRPr>
          </a:p>
          <a:p>
            <a:pPr lvl="0"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smtClean="0">
                <a:solidFill>
                  <a:schemeClr val="bg2"/>
                </a:solidFill>
                <a:latin typeface="Arial" panose="020B0604020202020204" pitchFamily="34" charset="0"/>
                <a:cs typeface="Arial" panose="020B0604020202020204" pitchFamily="34" charset="0"/>
              </a:rPr>
              <a:t>Engineers </a:t>
            </a:r>
            <a:r>
              <a:rPr lang="en-US" altLang="en-US" sz="2000" dirty="0">
                <a:solidFill>
                  <a:schemeClr val="bg2"/>
                </a:solidFill>
                <a:latin typeface="Arial" panose="020B0604020202020204" pitchFamily="34" charset="0"/>
                <a:cs typeface="Arial" panose="020B0604020202020204" pitchFamily="34" charset="0"/>
              </a:rPr>
              <a:t>are responsible for adhering to OH&amp;S requirements from a number of professional and governmental </a:t>
            </a:r>
            <a:r>
              <a:rPr lang="en-US" altLang="en-US" sz="2000" dirty="0" smtClean="0">
                <a:solidFill>
                  <a:schemeClr val="bg2"/>
                </a:solidFill>
                <a:latin typeface="Arial" panose="020B0604020202020204" pitchFamily="34" charset="0"/>
                <a:cs typeface="Arial" panose="020B0604020202020204" pitchFamily="34" charset="0"/>
              </a:rPr>
              <a:t>bodies.</a:t>
            </a:r>
            <a:endParaRPr lang="en-US" altLang="en-US" sz="2000" dirty="0">
              <a:solidFill>
                <a:schemeClr val="bg2"/>
              </a:solidFill>
              <a:latin typeface="Arial" panose="020B0604020202020204" pitchFamily="34" charset="0"/>
              <a:cs typeface="Arial" panose="020B0604020202020204" pitchFamily="34" charset="0"/>
            </a:endParaRPr>
          </a:p>
          <a:p>
            <a:pPr lvl="1"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smtClean="0">
                <a:solidFill>
                  <a:schemeClr val="bg2"/>
                </a:solidFill>
                <a:latin typeface="Arial" panose="020B0604020202020204" pitchFamily="34" charset="0"/>
                <a:cs typeface="Arial" panose="020B0604020202020204" pitchFamily="34" charset="0"/>
              </a:rPr>
              <a:t>One </a:t>
            </a:r>
            <a:r>
              <a:rPr lang="en-US" altLang="en-US" sz="2000" u="sng" dirty="0" smtClean="0">
                <a:solidFill>
                  <a:schemeClr val="bg2"/>
                </a:solidFill>
                <a:latin typeface="Arial" panose="020B0604020202020204" pitchFamily="34" charset="0"/>
                <a:cs typeface="Arial" panose="020B0604020202020204" pitchFamily="34" charset="0"/>
              </a:rPr>
              <a:t>specific example of the responsibility of a professional engineer pertains</a:t>
            </a:r>
            <a:r>
              <a:rPr lang="en-US" altLang="en-US" sz="2000" dirty="0" smtClean="0">
                <a:solidFill>
                  <a:schemeClr val="bg2"/>
                </a:solidFill>
                <a:latin typeface="Arial" panose="020B0604020202020204" pitchFamily="34" charset="0"/>
                <a:cs typeface="Arial" panose="020B0604020202020204" pitchFamily="34" charset="0"/>
              </a:rPr>
              <a:t> to </a:t>
            </a:r>
            <a:r>
              <a:rPr lang="en-US" altLang="en-US" sz="2000" b="1" dirty="0" smtClean="0">
                <a:solidFill>
                  <a:schemeClr val="bg2"/>
                </a:solidFill>
                <a:latin typeface="Arial" panose="020B0604020202020204" pitchFamily="34" charset="0"/>
                <a:cs typeface="Arial" panose="020B0604020202020204" pitchFamily="34" charset="0"/>
              </a:rPr>
              <a:t>AB OH&amp;S </a:t>
            </a:r>
            <a:r>
              <a:rPr lang="en-US" altLang="en-US" sz="2000" b="1" dirty="0">
                <a:solidFill>
                  <a:schemeClr val="bg2"/>
                </a:solidFill>
                <a:latin typeface="Arial" panose="020B0604020202020204" pitchFamily="34" charset="0"/>
                <a:cs typeface="Arial" panose="020B0604020202020204" pitchFamily="34" charset="0"/>
              </a:rPr>
              <a:t>Code Part 3 Specifications and </a:t>
            </a:r>
            <a:r>
              <a:rPr lang="en-US" altLang="en-US" sz="2000" b="1" dirty="0" smtClean="0">
                <a:solidFill>
                  <a:schemeClr val="bg2"/>
                </a:solidFill>
                <a:latin typeface="Arial" panose="020B0604020202020204" pitchFamily="34" charset="0"/>
                <a:cs typeface="Arial" panose="020B0604020202020204" pitchFamily="34" charset="0"/>
              </a:rPr>
              <a:t>Certifications, </a:t>
            </a:r>
            <a:r>
              <a:rPr lang="en-US" altLang="en-US" sz="2000" b="1" dirty="0">
                <a:solidFill>
                  <a:schemeClr val="bg2"/>
                </a:solidFill>
                <a:latin typeface="Arial" panose="020B0604020202020204" pitchFamily="34" charset="0"/>
                <a:cs typeface="Arial" panose="020B0604020202020204" pitchFamily="34" charset="0"/>
              </a:rPr>
              <a:t>Section </a:t>
            </a:r>
            <a:r>
              <a:rPr lang="en-US" altLang="en-US" sz="2000" b="1" dirty="0" smtClean="0">
                <a:solidFill>
                  <a:schemeClr val="bg2"/>
                </a:solidFill>
                <a:latin typeface="Arial" panose="020B0604020202020204" pitchFamily="34" charset="0"/>
                <a:cs typeface="Arial" panose="020B0604020202020204" pitchFamily="34" charset="0"/>
              </a:rPr>
              <a:t>12 </a:t>
            </a:r>
            <a:r>
              <a:rPr lang="en-US" altLang="en-US" sz="2000" b="1" dirty="0">
                <a:solidFill>
                  <a:schemeClr val="bg2"/>
                </a:solidFill>
                <a:latin typeface="Arial" panose="020B0604020202020204" pitchFamily="34" charset="0"/>
                <a:cs typeface="Arial" panose="020B0604020202020204" pitchFamily="34" charset="0"/>
              </a:rPr>
              <a:t>Following </a:t>
            </a:r>
            <a:r>
              <a:rPr lang="en-US" altLang="en-US" sz="2000" b="1" dirty="0" smtClean="0">
                <a:solidFill>
                  <a:schemeClr val="bg2"/>
                </a:solidFill>
                <a:latin typeface="Arial" panose="020B0604020202020204" pitchFamily="34" charset="0"/>
                <a:cs typeface="Arial" panose="020B0604020202020204" pitchFamily="34" charset="0"/>
              </a:rPr>
              <a:t>specifications</a:t>
            </a:r>
            <a:r>
              <a:rPr lang="en-US" altLang="en-US" sz="2000" b="1" dirty="0">
                <a:solidFill>
                  <a:schemeClr val="bg2"/>
                </a:solidFill>
                <a:latin typeface="Arial" panose="020B0604020202020204" pitchFamily="34" charset="0"/>
                <a:cs typeface="Arial" panose="020B0604020202020204" pitchFamily="34" charset="0"/>
              </a:rPr>
              <a:t>.</a:t>
            </a:r>
            <a:endParaRPr lang="en-US" altLang="en-US" sz="2000" dirty="0" smtClean="0">
              <a:solidFill>
                <a:schemeClr val="bg2"/>
              </a:solidFill>
              <a:latin typeface="Arial" panose="020B0604020202020204" pitchFamily="34" charset="0"/>
              <a:cs typeface="Arial" panose="020B0604020202020204" pitchFamily="34" charset="0"/>
            </a:endParaRPr>
          </a:p>
          <a:p>
            <a:pPr lvl="0" eaLnBrk="0" fontAlgn="base" hangingPunct="0">
              <a:spcBef>
                <a:spcPct val="0"/>
              </a:spcBef>
              <a:spcAft>
                <a:spcPct val="0"/>
              </a:spcAft>
              <a:buClr>
                <a:srgbClr val="000000"/>
              </a:buClr>
              <a:buSzPct val="100000"/>
              <a:buFont typeface="Wingdings" panose="05000000000000000000" pitchFamily="2" charset="2"/>
              <a:buChar char="Ø"/>
            </a:pPr>
            <a:endParaRPr lang="en-US" altLang="en-US" sz="2000" dirty="0" smtClean="0">
              <a:solidFill>
                <a:schemeClr val="bg2"/>
              </a:solidFill>
              <a:latin typeface="Arial" panose="020B0604020202020204" pitchFamily="34" charset="0"/>
              <a:cs typeface="Arial" panose="020B0604020202020204" pitchFamily="34" charset="0"/>
            </a:endParaRPr>
          </a:p>
          <a:p>
            <a:pPr lvl="0"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smtClean="0">
                <a:solidFill>
                  <a:schemeClr val="bg2"/>
                </a:solidFill>
                <a:latin typeface="Arial" panose="020B0604020202020204" pitchFamily="34" charset="0"/>
                <a:cs typeface="Arial" panose="020B0604020202020204" pitchFamily="34" charset="0"/>
              </a:rPr>
              <a:t>Engineers </a:t>
            </a:r>
            <a:r>
              <a:rPr lang="en-US" altLang="en-US" sz="2000" dirty="0">
                <a:solidFill>
                  <a:schemeClr val="bg2"/>
                </a:solidFill>
                <a:latin typeface="Arial" panose="020B0604020202020204" pitchFamily="34" charset="0"/>
                <a:cs typeface="Arial" panose="020B0604020202020204" pitchFamily="34" charset="0"/>
              </a:rPr>
              <a:t>can be held personally liable for incidents if they do not adhere to OH&amp;S requirements and penalties are </a:t>
            </a:r>
            <a:r>
              <a:rPr lang="en-US" altLang="en-US" sz="2000" dirty="0" smtClean="0">
                <a:solidFill>
                  <a:schemeClr val="bg2"/>
                </a:solidFill>
                <a:latin typeface="Arial" panose="020B0604020202020204" pitchFamily="34" charset="0"/>
                <a:cs typeface="Arial" panose="020B0604020202020204" pitchFamily="34" charset="0"/>
              </a:rPr>
              <a:t>severe.</a:t>
            </a:r>
            <a:endParaRPr lang="en-US" altLang="en-US" sz="2000" dirty="0">
              <a:solidFill>
                <a:schemeClr val="bg2"/>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EE690205-2915-4326-B7E8-791C1FF10372}"/>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xmlns="" r:id="rId6"/>
              </a:ext>
            </a:extLst>
          </a:blip>
          <a:stretch>
            <a:fillRect/>
          </a:stretch>
        </p:blipFill>
        <p:spPr>
          <a:xfrm>
            <a:off x="3473718" y="4206240"/>
            <a:ext cx="1711601" cy="1892112"/>
          </a:xfrm>
          <a:prstGeom prst="rect">
            <a:avLst/>
          </a:prstGeom>
        </p:spPr>
      </p:pic>
      <p:sp>
        <p:nvSpPr>
          <p:cNvPr id="7" name="Rectangle 2"/>
          <p:cNvSpPr>
            <a:spLocks noChangeArrowheads="1"/>
          </p:cNvSpPr>
          <p:nvPr/>
        </p:nvSpPr>
        <p:spPr bwMode="auto">
          <a:xfrm>
            <a:off x="455613" y="227013"/>
            <a:ext cx="822642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lvl="0" fontAlgn="base">
              <a:spcBef>
                <a:spcPct val="0"/>
              </a:spcBef>
              <a:spcAft>
                <a:spcPct val="0"/>
              </a:spcAft>
              <a:buClrTx/>
              <a:buSzTx/>
              <a:buNone/>
            </a:pPr>
            <a:r>
              <a:rPr lang="en-US" altLang="en-US" sz="2400" b="1" i="1" dirty="0" smtClean="0">
                <a:solidFill>
                  <a:srgbClr val="000000"/>
                </a:solidFill>
              </a:rPr>
              <a:t>Summary:</a:t>
            </a:r>
            <a:endParaRPr lang="en-US" altLang="en-US" sz="2400" b="1" i="1" dirty="0">
              <a:solidFill>
                <a:srgbClr val="000000"/>
              </a:solidFill>
            </a:endParaRPr>
          </a:p>
        </p:txBody>
      </p:sp>
      <p:sp>
        <p:nvSpPr>
          <p:cNvPr id="9" name="Slide Number Placeholder 1"/>
          <p:cNvSpPr txBox="1">
            <a:spLocks noGrp="1"/>
          </p:cNvSpPr>
          <p:nvPr/>
        </p:nvSpPr>
        <p:spPr bwMode="auto">
          <a:xfrm>
            <a:off x="7620000" y="6477000"/>
            <a:ext cx="914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0432A0-8F3C-4F18-BC66-19FC0E5B084E}" type="slidenum">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10" name="Rectangle 2"/>
          <p:cNvSpPr>
            <a:spLocks noChangeArrowheads="1"/>
          </p:cNvSpPr>
          <p:nvPr/>
        </p:nvSpPr>
        <p:spPr bwMode="auto">
          <a:xfrm>
            <a:off x="457200" y="6400800"/>
            <a:ext cx="4114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1" u="none" strike="noStrike" kern="1200" cap="none" spc="0" normalizeH="0" baseline="0" noProof="0" dirty="0" smtClean="0">
                <a:ln>
                  <a:noFill/>
                </a:ln>
                <a:solidFill>
                  <a:schemeClr val="bg2"/>
                </a:solidFill>
                <a:effectLst/>
                <a:uLnTx/>
                <a:uFillTx/>
                <a:latin typeface="Times New Roman" panose="02020603050405020304" pitchFamily="18" charset="0"/>
                <a:ea typeface="+mn-ea"/>
                <a:cs typeface="+mn-cs"/>
              </a:rPr>
              <a:t>Chapter 6.3: OH&amp;S In Canada</a:t>
            </a:r>
            <a:endParaRPr kumimoji="0" lang="en-US" altLang="en-US" sz="1800" b="1" i="1" u="none" strike="noStrike" kern="1200" cap="none" spc="0" normalizeH="0" baseline="0" noProof="0" dirty="0">
              <a:ln>
                <a:noFill/>
              </a:ln>
              <a:solidFill>
                <a:schemeClr val="bg2"/>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59451157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Content Placeholder 2"/>
          <p:cNvSpPr>
            <a:spLocks noGrp="1"/>
          </p:cNvSpPr>
          <p:nvPr>
            <p:ph idx="1"/>
          </p:nvPr>
        </p:nvSpPr>
        <p:spPr>
          <a:xfrm>
            <a:off x="914400" y="4846320"/>
            <a:ext cx="6858000" cy="1280160"/>
          </a:xfrm>
          <a:solidFill>
            <a:schemeClr val="accent1">
              <a:alpha val="70195"/>
            </a:schemeClr>
          </a:solidFill>
          <a:ln w="9525">
            <a:solidFill>
              <a:srgbClr val="000000"/>
            </a:solidFill>
            <a:miter lim="800000"/>
            <a:headEnd/>
            <a:tailEnd/>
          </a:ln>
        </p:spPr>
        <p:txBody>
          <a:bodyPr/>
          <a:lstStyle/>
          <a:p>
            <a:pPr marL="609600" indent="-609600">
              <a:spcBef>
                <a:spcPct val="0"/>
              </a:spcBef>
              <a:buClr>
                <a:srgbClr val="000000"/>
              </a:buClr>
              <a:buSzPct val="100000"/>
              <a:buChar char="Ø"/>
            </a:pPr>
            <a:r>
              <a:rPr lang="en-US" sz="2000" kern="1200" dirty="0">
                <a:solidFill>
                  <a:srgbClr val="000000"/>
                </a:solidFill>
                <a:latin typeface="Arial" panose="020B0604020202020204" pitchFamily="34" charset="0"/>
                <a:cs typeface="Arial" panose="020B0604020202020204" pitchFamily="34" charset="0"/>
              </a:rPr>
              <a:t>FIR = Fatal Injury Rate (work-related)</a:t>
            </a:r>
          </a:p>
          <a:p>
            <a:pPr marL="609600" indent="-609600">
              <a:spcBef>
                <a:spcPct val="0"/>
              </a:spcBef>
              <a:buClr>
                <a:srgbClr val="000000"/>
              </a:buClr>
              <a:buSzPct val="100000"/>
              <a:buChar char="Ø"/>
            </a:pPr>
            <a:r>
              <a:rPr lang="en-US" sz="2000" kern="1200" dirty="0">
                <a:solidFill>
                  <a:srgbClr val="000000"/>
                </a:solidFill>
                <a:latin typeface="Arial" panose="020B0604020202020204" pitchFamily="34" charset="0"/>
                <a:cs typeface="Arial" panose="020B0604020202020204" pitchFamily="34" charset="0"/>
              </a:rPr>
              <a:t>AB (WCB) includes long-term illnesses</a:t>
            </a:r>
          </a:p>
          <a:p>
            <a:pPr marL="609600" indent="-609600">
              <a:spcBef>
                <a:spcPct val="0"/>
              </a:spcBef>
              <a:buClr>
                <a:srgbClr val="000000"/>
              </a:buClr>
              <a:buSzPct val="100000"/>
              <a:buChar char="Ø"/>
            </a:pPr>
            <a:r>
              <a:rPr lang="en-US" sz="2000" kern="1200" dirty="0">
                <a:solidFill>
                  <a:srgbClr val="000000"/>
                </a:solidFill>
                <a:latin typeface="Arial" panose="020B0604020202020204" pitchFamily="34" charset="0"/>
                <a:cs typeface="Arial" panose="020B0604020202020204" pitchFamily="34" charset="0"/>
              </a:rPr>
              <a:t>Closest comparison is with UK – an order of magnitude </a:t>
            </a:r>
            <a:r>
              <a:rPr lang="en-US" sz="2000" kern="1200" dirty="0" smtClean="0">
                <a:solidFill>
                  <a:srgbClr val="000000"/>
                </a:solidFill>
                <a:latin typeface="Arial" panose="020B0604020202020204" pitchFamily="34" charset="0"/>
                <a:cs typeface="Arial" panose="020B0604020202020204" pitchFamily="34" charset="0"/>
              </a:rPr>
              <a:t>lower. </a:t>
            </a:r>
            <a:r>
              <a:rPr lang="en-US" sz="2000" b="1" kern="1200" dirty="0">
                <a:solidFill>
                  <a:srgbClr val="000000"/>
                </a:solidFill>
                <a:latin typeface="Arial" panose="020B0604020202020204" pitchFamily="34" charset="0"/>
                <a:cs typeface="Arial" panose="020B0604020202020204" pitchFamily="34" charset="0"/>
              </a:rPr>
              <a:t>Why?</a:t>
            </a:r>
          </a:p>
        </p:txBody>
      </p:sp>
      <p:pic>
        <p:nvPicPr>
          <p:cNvPr id="3" name="Picture 2"/>
          <p:cNvPicPr>
            <a:picLocks noChangeAspect="1"/>
          </p:cNvPicPr>
          <p:nvPr/>
        </p:nvPicPr>
        <p:blipFill>
          <a:blip r:embed="rId2"/>
          <a:stretch>
            <a:fillRect/>
          </a:stretch>
        </p:blipFill>
        <p:spPr>
          <a:xfrm>
            <a:off x="914400" y="731520"/>
            <a:ext cx="6858000" cy="4112975"/>
          </a:xfrm>
          <a:prstGeom prst="rect">
            <a:avLst/>
          </a:prstGeom>
          <a:ln>
            <a:solidFill>
              <a:schemeClr val="bg2"/>
            </a:solidFill>
          </a:ln>
        </p:spPr>
      </p:pic>
      <p:sp>
        <p:nvSpPr>
          <p:cNvPr id="5" name="Rectangle 2"/>
          <p:cNvSpPr>
            <a:spLocks noChangeArrowheads="1"/>
          </p:cNvSpPr>
          <p:nvPr/>
        </p:nvSpPr>
        <p:spPr bwMode="auto">
          <a:xfrm>
            <a:off x="457200" y="6400800"/>
            <a:ext cx="4114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1" u="none" strike="noStrike" kern="1200" cap="none" spc="0" normalizeH="0" baseline="0" noProof="0" dirty="0" smtClean="0">
                <a:ln>
                  <a:noFill/>
                </a:ln>
                <a:solidFill>
                  <a:schemeClr val="bg2"/>
                </a:solidFill>
                <a:effectLst/>
                <a:uLnTx/>
                <a:uFillTx/>
                <a:latin typeface="Times New Roman" panose="02020603050405020304" pitchFamily="18" charset="0"/>
                <a:ea typeface="+mn-ea"/>
                <a:cs typeface="+mn-cs"/>
              </a:rPr>
              <a:t>Chapter 6.3: OH&amp;S In Canada</a:t>
            </a:r>
            <a:endParaRPr kumimoji="0" lang="en-US" altLang="en-US" sz="1800" b="1" i="1" u="none" strike="noStrike" kern="1200" cap="none" spc="0" normalizeH="0" baseline="0" noProof="0" dirty="0">
              <a:ln>
                <a:noFill/>
              </a:ln>
              <a:solidFill>
                <a:schemeClr val="bg2"/>
              </a:solidFill>
              <a:effectLst/>
              <a:uLnTx/>
              <a:uFillTx/>
              <a:latin typeface="Times New Roman" panose="02020603050405020304" pitchFamily="18" charset="0"/>
              <a:ea typeface="+mn-ea"/>
              <a:cs typeface="+mn-cs"/>
            </a:endParaRPr>
          </a:p>
        </p:txBody>
      </p:sp>
      <p:sp>
        <p:nvSpPr>
          <p:cNvPr id="6" name="Rectangle 2"/>
          <p:cNvSpPr>
            <a:spLocks noChangeArrowheads="1"/>
          </p:cNvSpPr>
          <p:nvPr/>
        </p:nvSpPr>
        <p:spPr bwMode="auto">
          <a:xfrm>
            <a:off x="914400" y="182880"/>
            <a:ext cx="6858000" cy="5486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lvl="0" fontAlgn="base">
              <a:spcBef>
                <a:spcPct val="0"/>
              </a:spcBef>
              <a:spcAft>
                <a:spcPct val="0"/>
              </a:spcAft>
              <a:buClrTx/>
              <a:buSzTx/>
              <a:buNone/>
              <a:defRPr/>
            </a:pPr>
            <a:r>
              <a:rPr lang="en-US" altLang="en-US" sz="2400" b="1" i="1" dirty="0">
                <a:solidFill>
                  <a:srgbClr val="000000"/>
                </a:solidFill>
              </a:rPr>
              <a:t>Safety Performance – A </a:t>
            </a:r>
            <a:r>
              <a:rPr lang="en-US" altLang="en-US" sz="2400" b="1" i="1" dirty="0" smtClean="0">
                <a:solidFill>
                  <a:srgbClr val="000000"/>
                </a:solidFill>
              </a:rPr>
              <a:t>Comparison:</a:t>
            </a:r>
            <a:endParaRPr kumimoji="0" lang="en-US" altLang="en-US" sz="2400" b="1" i="1"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1784891153"/>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1"/>
          <p:cNvSpPr txBox="1">
            <a:spLocks noGrp="1"/>
          </p:cNvSpPr>
          <p:nvPr/>
        </p:nvSpPr>
        <p:spPr bwMode="auto">
          <a:xfrm>
            <a:off x="7620000" y="6477000"/>
            <a:ext cx="914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0432A0-8F3C-4F18-BC66-19FC0E5B084E}" type="slidenum">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8195" name="Rectangle 3"/>
          <p:cNvSpPr>
            <a:spLocks noChangeArrowheads="1"/>
          </p:cNvSpPr>
          <p:nvPr/>
        </p:nvSpPr>
        <p:spPr bwMode="auto">
          <a:xfrm>
            <a:off x="455613" y="730250"/>
            <a:ext cx="8226425" cy="5483225"/>
          </a:xfrm>
          <a:prstGeom prst="rect">
            <a:avLst/>
          </a:prstGeom>
          <a:solidFill>
            <a:schemeClr val="accent1">
              <a:alpha val="70195"/>
            </a:schemeClr>
          </a:solidFill>
          <a:ln w="9525">
            <a:solidFill>
              <a:srgbClr val="000000"/>
            </a:solidFill>
            <a:miter lim="800000"/>
            <a:headEnd/>
            <a:tailEnd/>
          </a:ln>
        </p:spPr>
        <p:txBody>
          <a:bodyPr/>
          <a:lstStyle>
            <a:lvl1pPr marL="609600" indent="-609600">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990600" indent="-533400">
              <a:spcBef>
                <a:spcPct val="20000"/>
              </a:spcBef>
              <a:buChar char="–"/>
              <a:defRPr sz="2800">
                <a:solidFill>
                  <a:schemeClr val="tx1"/>
                </a:solidFill>
                <a:latin typeface="Times New Roman" panose="02020603050405020304" pitchFamily="18" charset="0"/>
              </a:defRPr>
            </a:lvl2pPr>
            <a:lvl3pPr marL="1371600" indent="-457200">
              <a:spcBef>
                <a:spcPct val="20000"/>
              </a:spcBef>
              <a:buChar char="•"/>
              <a:defRPr sz="2400">
                <a:solidFill>
                  <a:schemeClr val="tx1"/>
                </a:solidFill>
                <a:latin typeface="Times New Roman" panose="02020603050405020304" pitchFamily="18" charset="0"/>
              </a:defRPr>
            </a:lvl3pPr>
            <a:lvl4pPr marL="1752600" indent="-381000">
              <a:spcBef>
                <a:spcPct val="20000"/>
              </a:spcBef>
              <a:buChar char="–"/>
              <a:defRPr sz="2000">
                <a:solidFill>
                  <a:schemeClr val="tx1"/>
                </a:solidFill>
                <a:latin typeface="Times New Roman" panose="02020603050405020304" pitchFamily="18" charset="0"/>
              </a:defRPr>
            </a:lvl4pPr>
            <a:lvl5pPr marL="2209800" indent="-381000">
              <a:spcBef>
                <a:spcPct val="20000"/>
              </a:spcBef>
              <a:buSzPct val="65000"/>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lvl="0" indent="0" eaLnBrk="0" fontAlgn="base" hangingPunct="0">
              <a:spcBef>
                <a:spcPct val="0"/>
              </a:spcBef>
              <a:spcAft>
                <a:spcPct val="0"/>
              </a:spcAft>
              <a:buClr>
                <a:srgbClr val="000000"/>
              </a:buClr>
              <a:buSzPct val="100000"/>
              <a:buNone/>
            </a:pPr>
            <a:r>
              <a:rPr lang="en-US" altLang="en-US" sz="2000" dirty="0" smtClean="0">
                <a:solidFill>
                  <a:schemeClr val="bg2"/>
                </a:solidFill>
                <a:latin typeface="Arial" panose="020B0604020202020204" pitchFamily="34" charset="0"/>
                <a:cs typeface="Arial" panose="020B0604020202020204" pitchFamily="34" charset="0"/>
              </a:rPr>
              <a:t>So </a:t>
            </a:r>
            <a:r>
              <a:rPr lang="en-US" altLang="en-US" sz="2000" dirty="0">
                <a:solidFill>
                  <a:schemeClr val="bg2"/>
                </a:solidFill>
                <a:latin typeface="Arial" panose="020B0604020202020204" pitchFamily="34" charset="0"/>
                <a:cs typeface="Arial" panose="020B0604020202020204" pitchFamily="34" charset="0"/>
              </a:rPr>
              <a:t>why is it important to understand </a:t>
            </a:r>
            <a:r>
              <a:rPr lang="en-US" altLang="en-US" sz="2000" dirty="0" smtClean="0">
                <a:solidFill>
                  <a:schemeClr val="bg2"/>
                </a:solidFill>
                <a:latin typeface="Arial" panose="020B0604020202020204" pitchFamily="34" charset="0"/>
                <a:cs typeface="Arial" panose="020B0604020202020204" pitchFamily="34" charset="0"/>
              </a:rPr>
              <a:t>the </a:t>
            </a:r>
            <a:br>
              <a:rPr lang="en-US" altLang="en-US" sz="2000" dirty="0" smtClean="0">
                <a:solidFill>
                  <a:schemeClr val="bg2"/>
                </a:solidFill>
                <a:latin typeface="Arial" panose="020B0604020202020204" pitchFamily="34" charset="0"/>
                <a:cs typeface="Arial" panose="020B0604020202020204" pitchFamily="34" charset="0"/>
              </a:rPr>
            </a:br>
            <a:r>
              <a:rPr lang="en-US" altLang="en-US" sz="2000" dirty="0" smtClean="0">
                <a:solidFill>
                  <a:schemeClr val="bg2"/>
                </a:solidFill>
                <a:latin typeface="Arial" panose="020B0604020202020204" pitchFamily="34" charset="0"/>
                <a:cs typeface="Arial" panose="020B0604020202020204" pitchFamily="34" charset="0"/>
              </a:rPr>
              <a:t>regulations </a:t>
            </a:r>
            <a:r>
              <a:rPr lang="en-US" altLang="en-US" sz="2000" dirty="0">
                <a:solidFill>
                  <a:schemeClr val="bg2"/>
                </a:solidFill>
                <a:latin typeface="Arial" panose="020B0604020202020204" pitchFamily="34" charset="0"/>
                <a:cs typeface="Arial" panose="020B0604020202020204" pitchFamily="34" charset="0"/>
              </a:rPr>
              <a:t>for Occupational </a:t>
            </a:r>
            <a:r>
              <a:rPr lang="en-US" altLang="en-US" sz="2000" dirty="0" smtClean="0">
                <a:solidFill>
                  <a:schemeClr val="bg2"/>
                </a:solidFill>
                <a:latin typeface="Arial" panose="020B0604020202020204" pitchFamily="34" charset="0"/>
                <a:cs typeface="Arial" panose="020B0604020202020204" pitchFamily="34" charset="0"/>
              </a:rPr>
              <a:t>Health </a:t>
            </a:r>
            <a:br>
              <a:rPr lang="en-US" altLang="en-US" sz="2000" dirty="0" smtClean="0">
                <a:solidFill>
                  <a:schemeClr val="bg2"/>
                </a:solidFill>
                <a:latin typeface="Arial" panose="020B0604020202020204" pitchFamily="34" charset="0"/>
                <a:cs typeface="Arial" panose="020B0604020202020204" pitchFamily="34" charset="0"/>
              </a:rPr>
            </a:br>
            <a:r>
              <a:rPr lang="en-US" altLang="en-US" sz="2000" dirty="0" smtClean="0">
                <a:solidFill>
                  <a:schemeClr val="bg2"/>
                </a:solidFill>
                <a:latin typeface="Arial" panose="020B0604020202020204" pitchFamily="34" charset="0"/>
                <a:cs typeface="Arial" panose="020B0604020202020204" pitchFamily="34" charset="0"/>
              </a:rPr>
              <a:t>and </a:t>
            </a:r>
            <a:r>
              <a:rPr lang="en-US" altLang="en-US" sz="2000" dirty="0">
                <a:solidFill>
                  <a:schemeClr val="bg2"/>
                </a:solidFill>
                <a:latin typeface="Arial" panose="020B0604020202020204" pitchFamily="34" charset="0"/>
                <a:cs typeface="Arial" panose="020B0604020202020204" pitchFamily="34" charset="0"/>
              </a:rPr>
              <a:t>Safety ?</a:t>
            </a:r>
          </a:p>
          <a:p>
            <a:pPr eaLnBrk="0" fontAlgn="base" hangingPunct="0">
              <a:spcBef>
                <a:spcPct val="0"/>
              </a:spcBef>
              <a:spcAft>
                <a:spcPct val="0"/>
              </a:spcAft>
              <a:buClr>
                <a:srgbClr val="000000"/>
              </a:buClr>
              <a:buSzPct val="100000"/>
              <a:buFont typeface="Wingdings" panose="05000000000000000000" pitchFamily="2" charset="2"/>
              <a:buChar char="Ø"/>
            </a:pPr>
            <a:endParaRPr lang="en-US" altLang="en-US" sz="2000" dirty="0" smtClean="0">
              <a:solidFill>
                <a:schemeClr val="bg2"/>
              </a:solidFill>
              <a:latin typeface="Arial" panose="020B0604020202020204" pitchFamily="34" charset="0"/>
              <a:cs typeface="Arial" panose="020B0604020202020204" pitchFamily="34" charset="0"/>
            </a:endParaRPr>
          </a:p>
          <a:p>
            <a:pPr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smtClean="0">
                <a:solidFill>
                  <a:schemeClr val="bg2"/>
                </a:solidFill>
                <a:latin typeface="Arial" panose="020B0604020202020204" pitchFamily="34" charset="0"/>
                <a:cs typeface="Arial" panose="020B0604020202020204" pitchFamily="34" charset="0"/>
              </a:rPr>
              <a:t>They </a:t>
            </a:r>
            <a:r>
              <a:rPr lang="en-US" altLang="en-US" sz="2000" dirty="0">
                <a:solidFill>
                  <a:schemeClr val="bg2"/>
                </a:solidFill>
                <a:latin typeface="Arial" panose="020B0604020202020204" pitchFamily="34" charset="0"/>
                <a:cs typeface="Arial" panose="020B0604020202020204" pitchFamily="34" charset="0"/>
              </a:rPr>
              <a:t>are mandatory by the </a:t>
            </a:r>
            <a:r>
              <a:rPr lang="en-US" altLang="en-US" sz="2000" dirty="0" smtClean="0">
                <a:solidFill>
                  <a:schemeClr val="bg2"/>
                </a:solidFill>
                <a:latin typeface="Arial" panose="020B0604020202020204" pitchFamily="34" charset="0"/>
                <a:cs typeface="Arial" panose="020B0604020202020204" pitchFamily="34" charset="0"/>
              </a:rPr>
              <a:t/>
            </a:r>
            <a:br>
              <a:rPr lang="en-US" altLang="en-US" sz="2000" dirty="0" smtClean="0">
                <a:solidFill>
                  <a:schemeClr val="bg2"/>
                </a:solidFill>
                <a:latin typeface="Arial" panose="020B0604020202020204" pitchFamily="34" charset="0"/>
                <a:cs typeface="Arial" panose="020B0604020202020204" pitchFamily="34" charset="0"/>
              </a:rPr>
            </a:br>
            <a:r>
              <a:rPr lang="en-US" altLang="en-US" sz="2000" dirty="0" smtClean="0">
                <a:solidFill>
                  <a:schemeClr val="bg2"/>
                </a:solidFill>
                <a:latin typeface="Arial" panose="020B0604020202020204" pitchFamily="34" charset="0"/>
                <a:cs typeface="Arial" panose="020B0604020202020204" pitchFamily="34" charset="0"/>
              </a:rPr>
              <a:t>Canadian </a:t>
            </a:r>
            <a:r>
              <a:rPr lang="en-US" altLang="en-US" sz="2000" dirty="0">
                <a:solidFill>
                  <a:schemeClr val="bg2"/>
                </a:solidFill>
                <a:latin typeface="Arial" panose="020B0604020202020204" pitchFamily="34" charset="0"/>
                <a:cs typeface="Arial" panose="020B0604020202020204" pitchFamily="34" charset="0"/>
              </a:rPr>
              <a:t>legal </a:t>
            </a:r>
            <a:r>
              <a:rPr lang="en-US" altLang="en-US" sz="2000" dirty="0" smtClean="0">
                <a:solidFill>
                  <a:schemeClr val="bg2"/>
                </a:solidFill>
                <a:latin typeface="Arial" panose="020B0604020202020204" pitchFamily="34" charset="0"/>
                <a:cs typeface="Arial" panose="020B0604020202020204" pitchFamily="34" charset="0"/>
              </a:rPr>
              <a:t>system.</a:t>
            </a:r>
            <a:endParaRPr lang="en-US" altLang="en-US" sz="2000" dirty="0">
              <a:solidFill>
                <a:schemeClr val="bg2"/>
              </a:solidFill>
              <a:latin typeface="Arial" panose="020B0604020202020204" pitchFamily="34" charset="0"/>
              <a:cs typeface="Arial" panose="020B0604020202020204" pitchFamily="34" charset="0"/>
            </a:endParaRPr>
          </a:p>
          <a:p>
            <a:pPr eaLnBrk="0" fontAlgn="base" hangingPunct="0">
              <a:spcBef>
                <a:spcPct val="0"/>
              </a:spcBef>
              <a:spcAft>
                <a:spcPct val="0"/>
              </a:spcAft>
              <a:buClr>
                <a:srgbClr val="000000"/>
              </a:buClr>
              <a:buSzPct val="100000"/>
              <a:buFont typeface="Wingdings" panose="05000000000000000000" pitchFamily="2" charset="2"/>
              <a:buChar char="Ø"/>
            </a:pPr>
            <a:endParaRPr lang="en-US" altLang="en-US" sz="2000" dirty="0" smtClean="0">
              <a:solidFill>
                <a:schemeClr val="bg2"/>
              </a:solidFill>
              <a:latin typeface="Arial" panose="020B0604020202020204" pitchFamily="34" charset="0"/>
              <a:cs typeface="Arial" panose="020B0604020202020204" pitchFamily="34" charset="0"/>
            </a:endParaRPr>
          </a:p>
          <a:p>
            <a:pPr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smtClean="0">
                <a:solidFill>
                  <a:schemeClr val="bg2"/>
                </a:solidFill>
                <a:latin typeface="Arial" panose="020B0604020202020204" pitchFamily="34" charset="0"/>
                <a:cs typeface="Arial" panose="020B0604020202020204" pitchFamily="34" charset="0"/>
              </a:rPr>
              <a:t>They </a:t>
            </a:r>
            <a:r>
              <a:rPr lang="en-US" altLang="en-US" sz="2000" dirty="0">
                <a:solidFill>
                  <a:schemeClr val="bg2"/>
                </a:solidFill>
                <a:latin typeface="Arial" panose="020B0604020202020204" pitchFamily="34" charset="0"/>
                <a:cs typeface="Arial" panose="020B0604020202020204" pitchFamily="34" charset="0"/>
              </a:rPr>
              <a:t>set the minimum safety </a:t>
            </a:r>
            <a:r>
              <a:rPr lang="en-US" altLang="en-US" sz="2000" dirty="0" smtClean="0">
                <a:solidFill>
                  <a:schemeClr val="bg2"/>
                </a:solidFill>
                <a:latin typeface="Arial" panose="020B0604020202020204" pitchFamily="34" charset="0"/>
                <a:cs typeface="Arial" panose="020B0604020202020204" pitchFamily="34" charset="0"/>
              </a:rPr>
              <a:t/>
            </a:r>
            <a:br>
              <a:rPr lang="en-US" altLang="en-US" sz="2000" dirty="0" smtClean="0">
                <a:solidFill>
                  <a:schemeClr val="bg2"/>
                </a:solidFill>
                <a:latin typeface="Arial" panose="020B0604020202020204" pitchFamily="34" charset="0"/>
                <a:cs typeface="Arial" panose="020B0604020202020204" pitchFamily="34" charset="0"/>
              </a:rPr>
            </a:br>
            <a:r>
              <a:rPr lang="en-US" altLang="en-US" sz="2000" dirty="0" smtClean="0">
                <a:solidFill>
                  <a:schemeClr val="bg2"/>
                </a:solidFill>
                <a:latin typeface="Arial" panose="020B0604020202020204" pitchFamily="34" charset="0"/>
                <a:cs typeface="Arial" panose="020B0604020202020204" pitchFamily="34" charset="0"/>
              </a:rPr>
              <a:t>standards </a:t>
            </a:r>
            <a:r>
              <a:rPr lang="en-US" altLang="en-US" sz="2000" dirty="0">
                <a:solidFill>
                  <a:schemeClr val="bg2"/>
                </a:solidFill>
                <a:latin typeface="Arial" panose="020B0604020202020204" pitchFamily="34" charset="0"/>
                <a:cs typeface="Arial" panose="020B0604020202020204" pitchFamily="34" charset="0"/>
              </a:rPr>
              <a:t>in the </a:t>
            </a:r>
            <a:r>
              <a:rPr lang="en-US" altLang="en-US" sz="2000" dirty="0" smtClean="0">
                <a:solidFill>
                  <a:schemeClr val="bg2"/>
                </a:solidFill>
                <a:latin typeface="Arial" panose="020B0604020202020204" pitchFamily="34" charset="0"/>
                <a:cs typeface="Arial" panose="020B0604020202020204" pitchFamily="34" charset="0"/>
              </a:rPr>
              <a:t>workplace.</a:t>
            </a:r>
            <a:endParaRPr lang="en-US" altLang="en-US" sz="2000" dirty="0">
              <a:solidFill>
                <a:schemeClr val="bg2"/>
              </a:solidFill>
              <a:latin typeface="Arial" panose="020B0604020202020204" pitchFamily="34" charset="0"/>
              <a:cs typeface="Arial" panose="020B0604020202020204" pitchFamily="34" charset="0"/>
            </a:endParaRPr>
          </a:p>
          <a:p>
            <a:pPr eaLnBrk="0" fontAlgn="base" hangingPunct="0">
              <a:spcBef>
                <a:spcPct val="0"/>
              </a:spcBef>
              <a:spcAft>
                <a:spcPct val="0"/>
              </a:spcAft>
              <a:buClr>
                <a:srgbClr val="000000"/>
              </a:buClr>
              <a:buSzPct val="100000"/>
              <a:buFont typeface="Wingdings" panose="05000000000000000000" pitchFamily="2" charset="2"/>
              <a:buChar char="Ø"/>
            </a:pPr>
            <a:endParaRPr lang="en-US" altLang="en-US" sz="2000" dirty="0" smtClean="0">
              <a:solidFill>
                <a:schemeClr val="bg2"/>
              </a:solidFill>
              <a:latin typeface="Arial" panose="020B0604020202020204" pitchFamily="34" charset="0"/>
              <a:cs typeface="Arial" panose="020B0604020202020204" pitchFamily="34" charset="0"/>
            </a:endParaRPr>
          </a:p>
          <a:p>
            <a:pPr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smtClean="0">
                <a:solidFill>
                  <a:schemeClr val="bg2"/>
                </a:solidFill>
                <a:latin typeface="Arial" panose="020B0604020202020204" pitchFamily="34" charset="0"/>
                <a:cs typeface="Arial" panose="020B0604020202020204" pitchFamily="34" charset="0"/>
              </a:rPr>
              <a:t>They assign responsibilities to employers and employees in </a:t>
            </a:r>
            <a:r>
              <a:rPr lang="en-US" altLang="en-US" sz="2000" dirty="0">
                <a:solidFill>
                  <a:schemeClr val="bg2"/>
                </a:solidFill>
                <a:latin typeface="Arial" panose="020B0604020202020204" pitchFamily="34" charset="0"/>
                <a:cs typeface="Arial" panose="020B0604020202020204" pitchFamily="34" charset="0"/>
              </a:rPr>
              <a:t>the </a:t>
            </a:r>
            <a:r>
              <a:rPr lang="en-US" altLang="en-US" sz="2000" dirty="0" smtClean="0">
                <a:solidFill>
                  <a:schemeClr val="bg2"/>
                </a:solidFill>
                <a:latin typeface="Arial" panose="020B0604020202020204" pitchFamily="34" charset="0"/>
                <a:cs typeface="Arial" panose="020B0604020202020204" pitchFamily="34" charset="0"/>
              </a:rPr>
              <a:t>workplace.</a:t>
            </a:r>
          </a:p>
          <a:p>
            <a:pPr lvl="1"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smtClean="0">
                <a:solidFill>
                  <a:schemeClr val="bg2"/>
                </a:solidFill>
                <a:latin typeface="Arial" panose="020B0604020202020204" pitchFamily="34" charset="0"/>
                <a:cs typeface="Arial" panose="020B0604020202020204" pitchFamily="34" charset="0"/>
              </a:rPr>
              <a:t>For </a:t>
            </a:r>
            <a:r>
              <a:rPr lang="en-US" altLang="en-US" sz="2000" dirty="0">
                <a:solidFill>
                  <a:schemeClr val="bg2"/>
                </a:solidFill>
                <a:latin typeface="Arial" panose="020B0604020202020204" pitchFamily="34" charset="0"/>
                <a:cs typeface="Arial" panose="020B0604020202020204" pitchFamily="34" charset="0"/>
              </a:rPr>
              <a:t>example,  it is a job requirement for managers to maintain certain rights and responsibilities of employees set out by these </a:t>
            </a:r>
            <a:r>
              <a:rPr lang="en-US" altLang="en-US" sz="2000" dirty="0" smtClean="0">
                <a:solidFill>
                  <a:schemeClr val="bg2"/>
                </a:solidFill>
                <a:latin typeface="Arial" panose="020B0604020202020204" pitchFamily="34" charset="0"/>
                <a:cs typeface="Arial" panose="020B0604020202020204" pitchFamily="34" charset="0"/>
              </a:rPr>
              <a:t>regulations.</a:t>
            </a:r>
            <a:endParaRPr lang="en-US" altLang="en-US" sz="2000" dirty="0">
              <a:solidFill>
                <a:schemeClr val="bg2"/>
              </a:solidFill>
              <a:latin typeface="Arial" panose="020B0604020202020204" pitchFamily="34" charset="0"/>
              <a:cs typeface="Arial" panose="020B0604020202020204" pitchFamily="34" charset="0"/>
            </a:endParaRPr>
          </a:p>
          <a:p>
            <a:pPr eaLnBrk="0" fontAlgn="base" hangingPunct="0">
              <a:spcBef>
                <a:spcPct val="0"/>
              </a:spcBef>
              <a:spcAft>
                <a:spcPct val="0"/>
              </a:spcAft>
              <a:buClr>
                <a:srgbClr val="000000"/>
              </a:buClr>
              <a:buSzPct val="100000"/>
              <a:buFont typeface="Wingdings" panose="05000000000000000000" pitchFamily="2" charset="2"/>
              <a:buChar char="Ø"/>
            </a:pPr>
            <a:endParaRPr lang="en-US" altLang="en-US" sz="2000" dirty="0" smtClean="0">
              <a:solidFill>
                <a:schemeClr val="bg2"/>
              </a:solidFill>
              <a:latin typeface="Arial" panose="020B0604020202020204" pitchFamily="34" charset="0"/>
              <a:cs typeface="Arial" panose="020B0604020202020204" pitchFamily="34" charset="0"/>
            </a:endParaRPr>
          </a:p>
          <a:p>
            <a:pPr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smtClean="0">
                <a:solidFill>
                  <a:schemeClr val="bg2"/>
                </a:solidFill>
                <a:latin typeface="Arial" panose="020B0604020202020204" pitchFamily="34" charset="0"/>
                <a:cs typeface="Arial" panose="020B0604020202020204" pitchFamily="34" charset="0"/>
              </a:rPr>
              <a:t>They </a:t>
            </a:r>
            <a:r>
              <a:rPr lang="en-US" altLang="en-US" sz="2000" dirty="0">
                <a:solidFill>
                  <a:schemeClr val="bg2"/>
                </a:solidFill>
                <a:latin typeface="Arial" panose="020B0604020202020204" pitchFamily="34" charset="0"/>
                <a:cs typeface="Arial" panose="020B0604020202020204" pitchFamily="34" charset="0"/>
              </a:rPr>
              <a:t>allow for enforcement, and </a:t>
            </a:r>
            <a:r>
              <a:rPr lang="en-US" altLang="en-US" sz="2000" dirty="0" smtClean="0">
                <a:solidFill>
                  <a:schemeClr val="bg2"/>
                </a:solidFill>
                <a:latin typeface="Arial" panose="020B0604020202020204" pitchFamily="34" charset="0"/>
                <a:cs typeface="Arial" panose="020B0604020202020204" pitchFamily="34" charset="0"/>
              </a:rPr>
              <a:t>set </a:t>
            </a:r>
            <a:r>
              <a:rPr lang="en-US" altLang="en-US" sz="2000" dirty="0">
                <a:solidFill>
                  <a:schemeClr val="bg2"/>
                </a:solidFill>
                <a:latin typeface="Arial" panose="020B0604020202020204" pitchFamily="34" charset="0"/>
                <a:cs typeface="Arial" panose="020B0604020202020204" pitchFamily="34" charset="0"/>
              </a:rPr>
              <a:t>penalties for </a:t>
            </a:r>
            <a:r>
              <a:rPr lang="en-US" altLang="en-US" sz="2000" dirty="0" smtClean="0">
                <a:solidFill>
                  <a:schemeClr val="bg2"/>
                </a:solidFill>
                <a:latin typeface="Arial" panose="020B0604020202020204" pitchFamily="34" charset="0"/>
                <a:cs typeface="Arial" panose="020B0604020202020204" pitchFamily="34" charset="0"/>
              </a:rPr>
              <a:t>non-compliance.</a:t>
            </a:r>
            <a:endParaRPr lang="en-US" altLang="en-US" sz="2000" dirty="0">
              <a:solidFill>
                <a:schemeClr val="bg2"/>
              </a:solidFill>
              <a:latin typeface="Arial" panose="020B0604020202020204" pitchFamily="34" charset="0"/>
              <a:cs typeface="Arial" panose="020B0604020202020204" pitchFamily="34" charset="0"/>
            </a:endParaRPr>
          </a:p>
          <a:p>
            <a:pPr marL="609600" marR="0" lvl="0" indent="-609600" algn="l" defTabSz="914400" rtl="0" eaLnBrk="0" fontAlgn="base" latinLnBrk="0" hangingPunct="0">
              <a:lnSpc>
                <a:spcPct val="100000"/>
              </a:lnSpc>
              <a:spcBef>
                <a:spcPct val="0"/>
              </a:spcBef>
              <a:spcAft>
                <a:spcPct val="0"/>
              </a:spcAft>
              <a:buClr>
                <a:srgbClr val="000000"/>
              </a:buClr>
              <a:buSzPct val="100000"/>
              <a:buFont typeface="Wingdings" panose="05000000000000000000" pitchFamily="2" charset="2"/>
              <a:buChar char="Ø"/>
              <a:tabLst/>
              <a:defRPr/>
            </a:pPr>
            <a:endParaRPr kumimoji="0" lang="en-US" altLang="en-US" sz="2000" b="0" i="0" u="none" strike="noStrike" kern="1200" cap="none" spc="0" normalizeH="0" baseline="0" noProof="0" dirty="0">
              <a:ln>
                <a:noFill/>
              </a:ln>
              <a:solidFill>
                <a:schemeClr val="bg2"/>
              </a:solidFill>
              <a:effectLst/>
              <a:uLnTx/>
              <a:uFillTx/>
              <a:latin typeface="Arial" panose="020B0604020202020204" pitchFamily="34" charset="0"/>
              <a:cs typeface="Arial" panose="020B0604020202020204" pitchFamily="34" charset="0"/>
            </a:endParaRPr>
          </a:p>
        </p:txBody>
      </p:sp>
      <p:sp>
        <p:nvSpPr>
          <p:cNvPr id="6" name="Rectangle 2"/>
          <p:cNvSpPr>
            <a:spLocks noChangeArrowheads="1"/>
          </p:cNvSpPr>
          <p:nvPr/>
        </p:nvSpPr>
        <p:spPr bwMode="auto">
          <a:xfrm>
            <a:off x="455613" y="182880"/>
            <a:ext cx="8226425" cy="5486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lvl="0" fontAlgn="base">
              <a:spcBef>
                <a:spcPct val="0"/>
              </a:spcBef>
              <a:spcAft>
                <a:spcPct val="0"/>
              </a:spcAft>
              <a:buClrTx/>
              <a:buSzTx/>
              <a:buNone/>
            </a:pPr>
            <a:r>
              <a:rPr lang="en-US" altLang="en-US" sz="2400" b="1" i="1" dirty="0">
                <a:solidFill>
                  <a:srgbClr val="000000"/>
                </a:solidFill>
              </a:rPr>
              <a:t>OH&amp;S in Canada </a:t>
            </a:r>
            <a:r>
              <a:rPr lang="en-US" altLang="en-US" sz="2400" b="1" i="1" dirty="0" smtClean="0">
                <a:solidFill>
                  <a:srgbClr val="000000"/>
                </a:solidFill>
              </a:rPr>
              <a:t>- Background:</a:t>
            </a:r>
            <a:endParaRPr lang="en-US" altLang="en-US" sz="2400" b="1" i="1" dirty="0">
              <a:solidFill>
                <a:srgbClr val="000000"/>
              </a:solidFill>
            </a:endParaRPr>
          </a:p>
        </p:txBody>
      </p:sp>
      <p:pic>
        <p:nvPicPr>
          <p:cNvPr id="2" name="Picture 1"/>
          <p:cNvPicPr>
            <a:picLocks noChangeAspect="1"/>
          </p:cNvPicPr>
          <p:nvPr/>
        </p:nvPicPr>
        <p:blipFill>
          <a:blip r:embed="rId3"/>
          <a:stretch>
            <a:fillRect/>
          </a:stretch>
        </p:blipFill>
        <p:spPr>
          <a:xfrm>
            <a:off x="5070075" y="962978"/>
            <a:ext cx="3584188" cy="2691241"/>
          </a:xfrm>
          <a:prstGeom prst="rect">
            <a:avLst/>
          </a:prstGeom>
        </p:spPr>
      </p:pic>
      <p:sp>
        <p:nvSpPr>
          <p:cNvPr id="8" name="Rectangle 2"/>
          <p:cNvSpPr>
            <a:spLocks noChangeArrowheads="1"/>
          </p:cNvSpPr>
          <p:nvPr/>
        </p:nvSpPr>
        <p:spPr bwMode="auto">
          <a:xfrm>
            <a:off x="457200" y="6400800"/>
            <a:ext cx="4114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1" u="none" strike="noStrike" kern="1200" cap="none" spc="0" normalizeH="0" baseline="0" noProof="0" dirty="0" smtClean="0">
                <a:ln>
                  <a:noFill/>
                </a:ln>
                <a:solidFill>
                  <a:schemeClr val="bg2"/>
                </a:solidFill>
                <a:effectLst/>
                <a:uLnTx/>
                <a:uFillTx/>
                <a:latin typeface="Times New Roman" panose="02020603050405020304" pitchFamily="18" charset="0"/>
                <a:ea typeface="+mn-ea"/>
                <a:cs typeface="+mn-cs"/>
              </a:rPr>
              <a:t>Chapter 6.3: OH&amp;S In Canada</a:t>
            </a:r>
            <a:endParaRPr kumimoji="0" lang="en-US" altLang="en-US" sz="1800" b="1" i="1" u="none" strike="noStrike" kern="1200" cap="none" spc="0" normalizeH="0" baseline="0" noProof="0" dirty="0">
              <a:ln>
                <a:noFill/>
              </a:ln>
              <a:solidFill>
                <a:schemeClr val="bg2"/>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225592867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a:spLocks noChangeArrowheads="1"/>
          </p:cNvSpPr>
          <p:nvPr/>
        </p:nvSpPr>
        <p:spPr bwMode="auto">
          <a:xfrm>
            <a:off x="455613" y="730250"/>
            <a:ext cx="8226425" cy="5483225"/>
          </a:xfrm>
          <a:prstGeom prst="rect">
            <a:avLst/>
          </a:prstGeom>
          <a:solidFill>
            <a:srgbClr val="FFFFFF"/>
          </a:solidFill>
          <a:ln w="9525">
            <a:solidFill>
              <a:srgbClr val="000000"/>
            </a:solidFill>
            <a:miter lim="800000"/>
            <a:headEnd/>
            <a:tailEnd/>
          </a:ln>
        </p:spPr>
        <p:txBody>
          <a:bodyPr/>
          <a:lstStyle>
            <a:lvl1pPr marL="609600" indent="-609600">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990600" indent="-533400">
              <a:spcBef>
                <a:spcPct val="20000"/>
              </a:spcBef>
              <a:buChar char="–"/>
              <a:defRPr sz="2800">
                <a:solidFill>
                  <a:schemeClr val="tx1"/>
                </a:solidFill>
                <a:latin typeface="Times New Roman" panose="02020603050405020304" pitchFamily="18" charset="0"/>
              </a:defRPr>
            </a:lvl2pPr>
            <a:lvl3pPr marL="1371600" indent="-457200">
              <a:spcBef>
                <a:spcPct val="20000"/>
              </a:spcBef>
              <a:buChar char="•"/>
              <a:defRPr sz="2400">
                <a:solidFill>
                  <a:schemeClr val="tx1"/>
                </a:solidFill>
                <a:latin typeface="Times New Roman" panose="02020603050405020304" pitchFamily="18" charset="0"/>
              </a:defRPr>
            </a:lvl3pPr>
            <a:lvl4pPr marL="1752600" indent="-381000">
              <a:spcBef>
                <a:spcPct val="20000"/>
              </a:spcBef>
              <a:buChar char="–"/>
              <a:defRPr sz="2000">
                <a:solidFill>
                  <a:schemeClr val="tx1"/>
                </a:solidFill>
                <a:latin typeface="Times New Roman" panose="02020603050405020304" pitchFamily="18" charset="0"/>
              </a:defRPr>
            </a:lvl4pPr>
            <a:lvl5pPr marL="2209800" indent="-381000">
              <a:spcBef>
                <a:spcPct val="20000"/>
              </a:spcBef>
              <a:buSzPct val="65000"/>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609600" marR="0" lvl="0" indent="-609600" algn="l" defTabSz="914400" rtl="0" eaLnBrk="0" fontAlgn="base" latinLnBrk="0" hangingPunct="0">
              <a:lnSpc>
                <a:spcPct val="100000"/>
              </a:lnSpc>
              <a:spcBef>
                <a:spcPct val="0"/>
              </a:spcBef>
              <a:spcAft>
                <a:spcPct val="0"/>
              </a:spcAft>
              <a:buClr>
                <a:srgbClr val="000000"/>
              </a:buClr>
              <a:buSzPct val="100000"/>
              <a:buFont typeface="Wingdings" panose="05000000000000000000" pitchFamily="2" charset="2"/>
              <a:buChar char="Ø"/>
              <a:tabLst/>
              <a:defRPr/>
            </a:pPr>
            <a:endPar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 name="Rounded Rectangle 53"/>
          <p:cNvSpPr/>
          <p:nvPr/>
        </p:nvSpPr>
        <p:spPr>
          <a:xfrm>
            <a:off x="752767" y="4986048"/>
            <a:ext cx="3627956" cy="80413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tx1"/>
                </a:solidFill>
              </a:rPr>
              <a:t>Federal OH&amp;S</a:t>
            </a:r>
          </a:p>
          <a:p>
            <a:pPr marL="214313" indent="-214313">
              <a:buFont typeface="Arial" panose="020B0604020202020204" pitchFamily="34" charset="0"/>
              <a:buChar char="•"/>
            </a:pPr>
            <a:r>
              <a:rPr lang="en-US" sz="1050" i="1" dirty="0">
                <a:solidFill>
                  <a:schemeClr val="tx1"/>
                </a:solidFill>
              </a:rPr>
              <a:t>Canadian </a:t>
            </a:r>
            <a:r>
              <a:rPr lang="en-US" sz="1050" i="1" dirty="0" err="1">
                <a:solidFill>
                  <a:schemeClr val="tx1"/>
                </a:solidFill>
              </a:rPr>
              <a:t>Labour</a:t>
            </a:r>
            <a:r>
              <a:rPr lang="en-US" sz="1050" i="1" dirty="0">
                <a:solidFill>
                  <a:schemeClr val="tx1"/>
                </a:solidFill>
              </a:rPr>
              <a:t> Code</a:t>
            </a:r>
          </a:p>
          <a:p>
            <a:pPr marL="214313" indent="-214313">
              <a:buFont typeface="Arial" panose="020B0604020202020204" pitchFamily="34" charset="0"/>
              <a:buChar char="•"/>
            </a:pPr>
            <a:r>
              <a:rPr lang="en-US" sz="1050" i="1" dirty="0">
                <a:solidFill>
                  <a:schemeClr val="tx1"/>
                </a:solidFill>
              </a:rPr>
              <a:t>Covers </a:t>
            </a:r>
            <a:r>
              <a:rPr lang="en-US" sz="1050" dirty="0">
                <a:solidFill>
                  <a:schemeClr val="tx1"/>
                </a:solidFill>
              </a:rPr>
              <a:t>federal regulated workplaces, ~10% of workforce</a:t>
            </a:r>
          </a:p>
          <a:p>
            <a:pPr marL="214313" indent="-214313">
              <a:buFont typeface="Arial" panose="020B0604020202020204" pitchFamily="34" charset="0"/>
              <a:buChar char="•"/>
            </a:pPr>
            <a:r>
              <a:rPr lang="en-US" sz="1050" dirty="0">
                <a:solidFill>
                  <a:schemeClr val="tx1"/>
                </a:solidFill>
              </a:rPr>
              <a:t>Examples: federal employees, railways, airports</a:t>
            </a:r>
          </a:p>
        </p:txBody>
      </p:sp>
      <p:sp>
        <p:nvSpPr>
          <p:cNvPr id="55" name="Rounded Rectangle 54"/>
          <p:cNvSpPr/>
          <p:nvPr/>
        </p:nvSpPr>
        <p:spPr>
          <a:xfrm>
            <a:off x="5108510" y="4958058"/>
            <a:ext cx="3326829" cy="83212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tx1"/>
                </a:solidFill>
              </a:rPr>
              <a:t>Alberta OH&amp;S</a:t>
            </a:r>
          </a:p>
          <a:p>
            <a:pPr marL="214313" indent="-214313">
              <a:buFont typeface="Arial" panose="020B0604020202020204" pitchFamily="34" charset="0"/>
              <a:buChar char="•"/>
            </a:pPr>
            <a:r>
              <a:rPr lang="en-US" sz="1050" i="1" dirty="0">
                <a:solidFill>
                  <a:schemeClr val="tx1"/>
                </a:solidFill>
              </a:rPr>
              <a:t>Alberta OH&amp;S Act/</a:t>
            </a:r>
            <a:r>
              <a:rPr lang="en-US" sz="1050" i="1" dirty="0" err="1">
                <a:solidFill>
                  <a:schemeClr val="tx1"/>
                </a:solidFill>
              </a:rPr>
              <a:t>Regs</a:t>
            </a:r>
            <a:r>
              <a:rPr lang="en-US" sz="1050" i="1" dirty="0">
                <a:solidFill>
                  <a:schemeClr val="tx1"/>
                </a:solidFill>
              </a:rPr>
              <a:t>/Code</a:t>
            </a:r>
          </a:p>
          <a:p>
            <a:pPr marL="214313" indent="-214313">
              <a:buFont typeface="Arial" panose="020B0604020202020204" pitchFamily="34" charset="0"/>
              <a:buChar char="•"/>
            </a:pPr>
            <a:r>
              <a:rPr lang="en-US" sz="1050" dirty="0">
                <a:solidFill>
                  <a:schemeClr val="tx1"/>
                </a:solidFill>
              </a:rPr>
              <a:t>Covers majority of Alberta workforce</a:t>
            </a:r>
          </a:p>
          <a:p>
            <a:pPr marL="214313" indent="-214313">
              <a:buFont typeface="Arial" panose="020B0604020202020204" pitchFamily="34" charset="0"/>
              <a:buChar char="•"/>
            </a:pPr>
            <a:r>
              <a:rPr lang="en-US" sz="1050" dirty="0">
                <a:solidFill>
                  <a:schemeClr val="tx1"/>
                </a:solidFill>
              </a:rPr>
              <a:t>OH&amp;S penalties also under Alberta OH&amp;S legislation</a:t>
            </a:r>
          </a:p>
        </p:txBody>
      </p:sp>
      <p:sp>
        <p:nvSpPr>
          <p:cNvPr id="57" name="Rectangle 56"/>
          <p:cNvSpPr/>
          <p:nvPr/>
        </p:nvSpPr>
        <p:spPr>
          <a:xfrm>
            <a:off x="640313" y="1530221"/>
            <a:ext cx="1428750" cy="4000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dirty="0"/>
          </a:p>
        </p:txBody>
      </p:sp>
      <p:sp>
        <p:nvSpPr>
          <p:cNvPr id="58" name="TextBox 57"/>
          <p:cNvSpPr txBox="1"/>
          <p:nvPr/>
        </p:nvSpPr>
        <p:spPr>
          <a:xfrm>
            <a:off x="811763" y="1587370"/>
            <a:ext cx="1143000" cy="300082"/>
          </a:xfrm>
          <a:prstGeom prst="rect">
            <a:avLst/>
          </a:prstGeom>
          <a:noFill/>
        </p:spPr>
        <p:txBody>
          <a:bodyPr wrap="square" rtlCol="0">
            <a:spAutoFit/>
          </a:bodyPr>
          <a:lstStyle/>
          <a:p>
            <a:pPr algn="ctr"/>
            <a:r>
              <a:rPr lang="en-CA" sz="1350" b="1" dirty="0"/>
              <a:t>Legislation</a:t>
            </a:r>
          </a:p>
        </p:txBody>
      </p:sp>
      <p:sp>
        <p:nvSpPr>
          <p:cNvPr id="59" name="Rectangle 58"/>
          <p:cNvSpPr/>
          <p:nvPr/>
        </p:nvSpPr>
        <p:spPr>
          <a:xfrm>
            <a:off x="640313" y="2158871"/>
            <a:ext cx="1428750" cy="4000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dirty="0"/>
          </a:p>
        </p:txBody>
      </p:sp>
      <p:sp>
        <p:nvSpPr>
          <p:cNvPr id="60" name="TextBox 59"/>
          <p:cNvSpPr txBox="1"/>
          <p:nvPr/>
        </p:nvSpPr>
        <p:spPr>
          <a:xfrm>
            <a:off x="811763" y="2216020"/>
            <a:ext cx="1143000" cy="300082"/>
          </a:xfrm>
          <a:prstGeom prst="rect">
            <a:avLst/>
          </a:prstGeom>
          <a:noFill/>
        </p:spPr>
        <p:txBody>
          <a:bodyPr wrap="square" rtlCol="0">
            <a:spAutoFit/>
          </a:bodyPr>
          <a:lstStyle/>
          <a:p>
            <a:pPr algn="ctr"/>
            <a:r>
              <a:rPr lang="en-CA" sz="1350" b="1" dirty="0"/>
              <a:t>Act</a:t>
            </a:r>
          </a:p>
        </p:txBody>
      </p:sp>
      <p:sp>
        <p:nvSpPr>
          <p:cNvPr id="61" name="Rectangle 60"/>
          <p:cNvSpPr/>
          <p:nvPr/>
        </p:nvSpPr>
        <p:spPr>
          <a:xfrm>
            <a:off x="640313" y="2787521"/>
            <a:ext cx="1428750" cy="4000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dirty="0"/>
          </a:p>
        </p:txBody>
      </p:sp>
      <p:sp>
        <p:nvSpPr>
          <p:cNvPr id="62" name="TextBox 61"/>
          <p:cNvSpPr txBox="1"/>
          <p:nvPr/>
        </p:nvSpPr>
        <p:spPr>
          <a:xfrm>
            <a:off x="811763" y="2844670"/>
            <a:ext cx="1143000" cy="300082"/>
          </a:xfrm>
          <a:prstGeom prst="rect">
            <a:avLst/>
          </a:prstGeom>
          <a:noFill/>
        </p:spPr>
        <p:txBody>
          <a:bodyPr wrap="square" rtlCol="0">
            <a:spAutoFit/>
          </a:bodyPr>
          <a:lstStyle/>
          <a:p>
            <a:pPr algn="ctr"/>
            <a:r>
              <a:rPr lang="en-CA" sz="1350" b="1" dirty="0"/>
              <a:t>Regulations</a:t>
            </a:r>
          </a:p>
        </p:txBody>
      </p:sp>
      <p:sp>
        <p:nvSpPr>
          <p:cNvPr id="63" name="TextBox 62"/>
          <p:cNvSpPr txBox="1"/>
          <p:nvPr/>
        </p:nvSpPr>
        <p:spPr>
          <a:xfrm>
            <a:off x="2069063" y="2216020"/>
            <a:ext cx="2457450" cy="507831"/>
          </a:xfrm>
          <a:prstGeom prst="rect">
            <a:avLst/>
          </a:prstGeom>
          <a:noFill/>
        </p:spPr>
        <p:txBody>
          <a:bodyPr wrap="square" rtlCol="0">
            <a:spAutoFit/>
          </a:bodyPr>
          <a:lstStyle/>
          <a:p>
            <a:r>
              <a:rPr lang="en-CA" sz="1350" dirty="0"/>
              <a:t>Overall Objectives of Legislation</a:t>
            </a:r>
          </a:p>
        </p:txBody>
      </p:sp>
      <p:sp>
        <p:nvSpPr>
          <p:cNvPr id="64" name="TextBox 63"/>
          <p:cNvSpPr txBox="1"/>
          <p:nvPr/>
        </p:nvSpPr>
        <p:spPr>
          <a:xfrm>
            <a:off x="2090061" y="2863338"/>
            <a:ext cx="6366277" cy="300082"/>
          </a:xfrm>
          <a:prstGeom prst="rect">
            <a:avLst/>
          </a:prstGeom>
          <a:noFill/>
        </p:spPr>
        <p:txBody>
          <a:bodyPr wrap="square" rtlCol="0">
            <a:spAutoFit/>
          </a:bodyPr>
          <a:lstStyle/>
          <a:p>
            <a:r>
              <a:rPr lang="en-CA" sz="1350" dirty="0"/>
              <a:t>Implementations of specific objectives of the Act (Includes Code Adoption Documents)</a:t>
            </a:r>
          </a:p>
        </p:txBody>
      </p:sp>
      <p:sp>
        <p:nvSpPr>
          <p:cNvPr id="65" name="Rectangle 64"/>
          <p:cNvSpPr/>
          <p:nvPr/>
        </p:nvSpPr>
        <p:spPr>
          <a:xfrm>
            <a:off x="640313" y="3416171"/>
            <a:ext cx="1428750" cy="4000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dirty="0"/>
          </a:p>
        </p:txBody>
      </p:sp>
      <p:sp>
        <p:nvSpPr>
          <p:cNvPr id="66" name="TextBox 65"/>
          <p:cNvSpPr txBox="1"/>
          <p:nvPr/>
        </p:nvSpPr>
        <p:spPr>
          <a:xfrm>
            <a:off x="811763" y="3473320"/>
            <a:ext cx="1143000" cy="300082"/>
          </a:xfrm>
          <a:prstGeom prst="rect">
            <a:avLst/>
          </a:prstGeom>
          <a:noFill/>
        </p:spPr>
        <p:txBody>
          <a:bodyPr wrap="square" rtlCol="0">
            <a:spAutoFit/>
          </a:bodyPr>
          <a:lstStyle/>
          <a:p>
            <a:pPr algn="ctr"/>
            <a:r>
              <a:rPr lang="en-CA" sz="1350" b="1" dirty="0"/>
              <a:t>Legal Codes</a:t>
            </a:r>
          </a:p>
        </p:txBody>
      </p:sp>
      <p:sp>
        <p:nvSpPr>
          <p:cNvPr id="67" name="TextBox 66"/>
          <p:cNvSpPr txBox="1"/>
          <p:nvPr/>
        </p:nvSpPr>
        <p:spPr>
          <a:xfrm>
            <a:off x="2069063" y="3482071"/>
            <a:ext cx="3714750" cy="300082"/>
          </a:xfrm>
          <a:prstGeom prst="rect">
            <a:avLst/>
          </a:prstGeom>
          <a:noFill/>
        </p:spPr>
        <p:txBody>
          <a:bodyPr wrap="square" rtlCol="0">
            <a:spAutoFit/>
          </a:bodyPr>
          <a:lstStyle/>
          <a:p>
            <a:r>
              <a:rPr lang="en-CA" sz="1350" dirty="0"/>
              <a:t>Technical specification and implementation details</a:t>
            </a:r>
          </a:p>
        </p:txBody>
      </p:sp>
      <p:sp>
        <p:nvSpPr>
          <p:cNvPr id="68" name="Rectangle 67"/>
          <p:cNvSpPr/>
          <p:nvPr/>
        </p:nvSpPr>
        <p:spPr>
          <a:xfrm>
            <a:off x="640313" y="4044821"/>
            <a:ext cx="1428750" cy="400050"/>
          </a:xfrm>
          <a:prstGeom prst="rect">
            <a:avLst/>
          </a:prstGeom>
          <a:no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dirty="0">
              <a:solidFill>
                <a:schemeClr val="bg1"/>
              </a:solidFill>
            </a:endParaRPr>
          </a:p>
        </p:txBody>
      </p:sp>
      <p:sp>
        <p:nvSpPr>
          <p:cNvPr id="69" name="TextBox 68"/>
          <p:cNvSpPr txBox="1"/>
          <p:nvPr/>
        </p:nvSpPr>
        <p:spPr>
          <a:xfrm>
            <a:off x="811763" y="4110721"/>
            <a:ext cx="1143000" cy="300082"/>
          </a:xfrm>
          <a:prstGeom prst="rect">
            <a:avLst/>
          </a:prstGeom>
          <a:noFill/>
        </p:spPr>
        <p:txBody>
          <a:bodyPr wrap="square" rtlCol="0">
            <a:spAutoFit/>
          </a:bodyPr>
          <a:lstStyle/>
          <a:p>
            <a:pPr algn="ctr"/>
            <a:r>
              <a:rPr lang="en-CA" sz="1350" b="1" dirty="0"/>
              <a:t>Standards</a:t>
            </a:r>
          </a:p>
        </p:txBody>
      </p:sp>
      <p:sp>
        <p:nvSpPr>
          <p:cNvPr id="70" name="TextBox 69"/>
          <p:cNvSpPr txBox="1"/>
          <p:nvPr/>
        </p:nvSpPr>
        <p:spPr>
          <a:xfrm>
            <a:off x="2069063" y="4017273"/>
            <a:ext cx="5894615" cy="300082"/>
          </a:xfrm>
          <a:prstGeom prst="rect">
            <a:avLst/>
          </a:prstGeom>
          <a:noFill/>
        </p:spPr>
        <p:txBody>
          <a:bodyPr wrap="square" rtlCol="0">
            <a:spAutoFit/>
          </a:bodyPr>
          <a:lstStyle/>
          <a:p>
            <a:r>
              <a:rPr lang="en-CA" sz="1350" dirty="0"/>
              <a:t>Industrial/Country technical specification and implementation details </a:t>
            </a:r>
          </a:p>
        </p:txBody>
      </p:sp>
      <p:cxnSp>
        <p:nvCxnSpPr>
          <p:cNvPr id="71" name="Straight Arrow Connector 70"/>
          <p:cNvCxnSpPr>
            <a:stCxn id="57" idx="2"/>
            <a:endCxn id="59" idx="0"/>
          </p:cNvCxnSpPr>
          <p:nvPr/>
        </p:nvCxnSpPr>
        <p:spPr>
          <a:xfrm>
            <a:off x="1354688" y="1930271"/>
            <a:ext cx="0" cy="2286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59" idx="2"/>
            <a:endCxn id="61" idx="0"/>
          </p:cNvCxnSpPr>
          <p:nvPr/>
        </p:nvCxnSpPr>
        <p:spPr>
          <a:xfrm>
            <a:off x="1354688" y="2558921"/>
            <a:ext cx="0" cy="2286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61" idx="2"/>
            <a:endCxn id="65" idx="0"/>
          </p:cNvCxnSpPr>
          <p:nvPr/>
        </p:nvCxnSpPr>
        <p:spPr>
          <a:xfrm>
            <a:off x="1354688" y="3187571"/>
            <a:ext cx="0" cy="2286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65" idx="2"/>
            <a:endCxn id="68" idx="0"/>
          </p:cNvCxnSpPr>
          <p:nvPr/>
        </p:nvCxnSpPr>
        <p:spPr>
          <a:xfrm>
            <a:off x="1354688" y="3816221"/>
            <a:ext cx="0" cy="2286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2069063" y="1587370"/>
            <a:ext cx="2457450" cy="300082"/>
          </a:xfrm>
          <a:prstGeom prst="rect">
            <a:avLst/>
          </a:prstGeom>
          <a:noFill/>
        </p:spPr>
        <p:txBody>
          <a:bodyPr wrap="square" rtlCol="0">
            <a:spAutoFit/>
          </a:bodyPr>
          <a:lstStyle/>
          <a:p>
            <a:r>
              <a:rPr lang="en-CA" sz="1350" dirty="0"/>
              <a:t>Statutory Law</a:t>
            </a:r>
          </a:p>
        </p:txBody>
      </p:sp>
      <p:grpSp>
        <p:nvGrpSpPr>
          <p:cNvPr id="11" name="Group 10"/>
          <p:cNvGrpSpPr/>
          <p:nvPr/>
        </p:nvGrpSpPr>
        <p:grpSpPr>
          <a:xfrm>
            <a:off x="3429586" y="4450847"/>
            <a:ext cx="2193860" cy="327047"/>
            <a:chOff x="4786604" y="4682231"/>
            <a:chExt cx="2925147" cy="436063"/>
          </a:xfrm>
        </p:grpSpPr>
        <p:sp>
          <p:nvSpPr>
            <p:cNvPr id="76" name="Rectangle 75"/>
            <p:cNvSpPr/>
            <p:nvPr/>
          </p:nvSpPr>
          <p:spPr>
            <a:xfrm>
              <a:off x="4786604" y="4682231"/>
              <a:ext cx="2925147" cy="394395"/>
            </a:xfrm>
            <a:prstGeom prst="rect">
              <a:avLst/>
            </a:prstGeom>
            <a:no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dirty="0">
                <a:solidFill>
                  <a:schemeClr val="bg1"/>
                </a:solidFill>
              </a:endParaRPr>
            </a:p>
          </p:txBody>
        </p:sp>
        <p:sp>
          <p:nvSpPr>
            <p:cNvPr id="10" name="Rectangle 9"/>
            <p:cNvSpPr/>
            <p:nvPr/>
          </p:nvSpPr>
          <p:spPr>
            <a:xfrm>
              <a:off x="4983445" y="4718184"/>
              <a:ext cx="2644313" cy="400110"/>
            </a:xfrm>
            <a:prstGeom prst="rect">
              <a:avLst/>
            </a:prstGeom>
          </p:spPr>
          <p:txBody>
            <a:bodyPr wrap="none">
              <a:spAutoFit/>
            </a:bodyPr>
            <a:lstStyle/>
            <a:p>
              <a:r>
                <a:rPr lang="en-US" sz="1350" b="1" i="1" dirty="0"/>
                <a:t>Canadian Criminal Code</a:t>
              </a:r>
            </a:p>
          </p:txBody>
        </p:sp>
      </p:grpSp>
      <p:cxnSp>
        <p:nvCxnSpPr>
          <p:cNvPr id="14" name="Straight Arrow Connector 13"/>
          <p:cNvCxnSpPr/>
          <p:nvPr/>
        </p:nvCxnSpPr>
        <p:spPr bwMode="auto">
          <a:xfrm>
            <a:off x="5710339" y="4616315"/>
            <a:ext cx="545840" cy="257767"/>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18" name="Straight Arrow Connector 17"/>
          <p:cNvCxnSpPr/>
          <p:nvPr/>
        </p:nvCxnSpPr>
        <p:spPr bwMode="auto">
          <a:xfrm flipH="1">
            <a:off x="2773191" y="4622429"/>
            <a:ext cx="582580" cy="264765"/>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30" name="Rectangle 2"/>
          <p:cNvSpPr>
            <a:spLocks noChangeArrowheads="1"/>
          </p:cNvSpPr>
          <p:nvPr/>
        </p:nvSpPr>
        <p:spPr bwMode="auto">
          <a:xfrm>
            <a:off x="455613" y="227013"/>
            <a:ext cx="822642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lvl="0" fontAlgn="base">
              <a:spcBef>
                <a:spcPct val="0"/>
              </a:spcBef>
              <a:spcAft>
                <a:spcPct val="0"/>
              </a:spcAft>
              <a:buClrTx/>
              <a:buSzTx/>
              <a:buNone/>
            </a:pPr>
            <a:r>
              <a:rPr lang="en-US" altLang="en-US" sz="2400" b="1" i="1" dirty="0">
                <a:solidFill>
                  <a:srgbClr val="000000"/>
                </a:solidFill>
              </a:rPr>
              <a:t>Hierarchy of </a:t>
            </a:r>
            <a:r>
              <a:rPr lang="en-US" altLang="en-US" sz="2400" b="1" i="1" dirty="0" smtClean="0">
                <a:solidFill>
                  <a:srgbClr val="000000"/>
                </a:solidFill>
              </a:rPr>
              <a:t>Legislation </a:t>
            </a:r>
            <a:r>
              <a:rPr lang="en-US" altLang="en-US" sz="2400" b="1" i="1" dirty="0">
                <a:solidFill>
                  <a:srgbClr val="000000"/>
                </a:solidFill>
              </a:rPr>
              <a:t>in </a:t>
            </a:r>
            <a:r>
              <a:rPr lang="en-US" altLang="en-US" sz="2400" b="1" i="1" dirty="0" smtClean="0">
                <a:solidFill>
                  <a:srgbClr val="000000"/>
                </a:solidFill>
              </a:rPr>
              <a:t>Canada:</a:t>
            </a:r>
            <a:endParaRPr lang="en-US" altLang="en-US" sz="2400" b="1" i="1" dirty="0">
              <a:solidFill>
                <a:srgbClr val="000000"/>
              </a:solidFill>
            </a:endParaRPr>
          </a:p>
        </p:txBody>
      </p:sp>
      <p:sp>
        <p:nvSpPr>
          <p:cNvPr id="32" name="Slide Number Placeholder 1"/>
          <p:cNvSpPr txBox="1">
            <a:spLocks noGrp="1"/>
          </p:cNvSpPr>
          <p:nvPr/>
        </p:nvSpPr>
        <p:spPr bwMode="auto">
          <a:xfrm>
            <a:off x="7620000" y="6477000"/>
            <a:ext cx="914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0432A0-8F3C-4F18-BC66-19FC0E5B084E}" type="slidenum">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3" name="Rectangle 2"/>
          <p:cNvSpPr>
            <a:spLocks noChangeArrowheads="1"/>
          </p:cNvSpPr>
          <p:nvPr/>
        </p:nvSpPr>
        <p:spPr bwMode="auto">
          <a:xfrm>
            <a:off x="457200" y="6400800"/>
            <a:ext cx="4114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1" u="none" strike="noStrike" kern="1200" cap="none" spc="0" normalizeH="0" baseline="0" noProof="0" dirty="0" smtClean="0">
                <a:ln>
                  <a:noFill/>
                </a:ln>
                <a:solidFill>
                  <a:schemeClr val="bg2"/>
                </a:solidFill>
                <a:effectLst/>
                <a:uLnTx/>
                <a:uFillTx/>
                <a:latin typeface="Times New Roman" panose="02020603050405020304" pitchFamily="18" charset="0"/>
                <a:ea typeface="+mn-ea"/>
                <a:cs typeface="+mn-cs"/>
              </a:rPr>
              <a:t>Chapter 6.3: OH&amp;S In Canada</a:t>
            </a:r>
            <a:endParaRPr kumimoji="0" lang="en-US" altLang="en-US" sz="1800" b="1" i="1" u="none" strike="noStrike" kern="1200" cap="none" spc="0" normalizeH="0" baseline="0" noProof="0" dirty="0">
              <a:ln>
                <a:noFill/>
              </a:ln>
              <a:solidFill>
                <a:schemeClr val="bg2"/>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19825827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455613" y="730250"/>
            <a:ext cx="8226425" cy="5483225"/>
          </a:xfrm>
          <a:prstGeom prst="rect">
            <a:avLst/>
          </a:prstGeom>
          <a:solidFill>
            <a:srgbClr val="FFFFFF"/>
          </a:solidFill>
          <a:ln w="9525">
            <a:solidFill>
              <a:srgbClr val="000000"/>
            </a:solidFill>
            <a:miter lim="800000"/>
            <a:headEnd/>
            <a:tailEnd/>
          </a:ln>
        </p:spPr>
        <p:txBody>
          <a:bodyPr/>
          <a:lstStyle>
            <a:lvl1pPr marL="609600" indent="-609600">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990600" indent="-533400">
              <a:spcBef>
                <a:spcPct val="20000"/>
              </a:spcBef>
              <a:buChar char="–"/>
              <a:defRPr sz="2800">
                <a:solidFill>
                  <a:schemeClr val="tx1"/>
                </a:solidFill>
                <a:latin typeface="Times New Roman" panose="02020603050405020304" pitchFamily="18" charset="0"/>
              </a:defRPr>
            </a:lvl2pPr>
            <a:lvl3pPr marL="1371600" indent="-457200">
              <a:spcBef>
                <a:spcPct val="20000"/>
              </a:spcBef>
              <a:buChar char="•"/>
              <a:defRPr sz="2400">
                <a:solidFill>
                  <a:schemeClr val="tx1"/>
                </a:solidFill>
                <a:latin typeface="Times New Roman" panose="02020603050405020304" pitchFamily="18" charset="0"/>
              </a:defRPr>
            </a:lvl3pPr>
            <a:lvl4pPr marL="1752600" indent="-381000">
              <a:spcBef>
                <a:spcPct val="20000"/>
              </a:spcBef>
              <a:buChar char="–"/>
              <a:defRPr sz="2000">
                <a:solidFill>
                  <a:schemeClr val="tx1"/>
                </a:solidFill>
                <a:latin typeface="Times New Roman" panose="02020603050405020304" pitchFamily="18" charset="0"/>
              </a:defRPr>
            </a:lvl4pPr>
            <a:lvl5pPr marL="2209800" indent="-381000">
              <a:spcBef>
                <a:spcPct val="20000"/>
              </a:spcBef>
              <a:buSzPct val="65000"/>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609600" marR="0" lvl="0" indent="-609600" algn="l" defTabSz="914400" rtl="0" eaLnBrk="0" fontAlgn="base" latinLnBrk="0" hangingPunct="0">
              <a:lnSpc>
                <a:spcPct val="100000"/>
              </a:lnSpc>
              <a:spcBef>
                <a:spcPct val="0"/>
              </a:spcBef>
              <a:spcAft>
                <a:spcPct val="0"/>
              </a:spcAft>
              <a:buClr>
                <a:srgbClr val="000000"/>
              </a:buClr>
              <a:buSzPct val="100000"/>
              <a:buFont typeface="Wingdings" panose="05000000000000000000" pitchFamily="2" charset="2"/>
              <a:buChar char="Ø"/>
              <a:tabLst/>
              <a:defRPr/>
            </a:pPr>
            <a:endPar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 name="Rounded Rectangle 1"/>
          <p:cNvSpPr/>
          <p:nvPr/>
        </p:nvSpPr>
        <p:spPr>
          <a:xfrm>
            <a:off x="514880" y="947738"/>
            <a:ext cx="5011524" cy="4942949"/>
          </a:xfrm>
          <a:prstGeom prst="roundRect">
            <a:avLst>
              <a:gd name="adj" fmla="val 4796"/>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Ø"/>
            </a:pPr>
            <a:r>
              <a:rPr lang="en-US" sz="2000" dirty="0">
                <a:solidFill>
                  <a:schemeClr val="bg2"/>
                </a:solidFill>
                <a:latin typeface="Arial" panose="020B0604020202020204" pitchFamily="34" charset="0"/>
                <a:cs typeface="Arial" panose="020B0604020202020204" pitchFamily="34" charset="0"/>
              </a:rPr>
              <a:t>Legislation (or “statutory law") is law which has been enacted by a legislature or other governing body, or the process of making </a:t>
            </a:r>
            <a:r>
              <a:rPr lang="en-US" sz="2000" dirty="0" smtClean="0">
                <a:solidFill>
                  <a:schemeClr val="bg2"/>
                </a:solidFill>
                <a:latin typeface="Arial" panose="020B0604020202020204" pitchFamily="34" charset="0"/>
                <a:cs typeface="Arial" panose="020B0604020202020204" pitchFamily="34" charset="0"/>
              </a:rPr>
              <a:t>it. </a:t>
            </a:r>
          </a:p>
          <a:p>
            <a:pPr marL="285750" indent="-285750">
              <a:buFont typeface="Wingdings" panose="05000000000000000000" pitchFamily="2" charset="2"/>
              <a:buChar char="Ø"/>
            </a:pPr>
            <a:endParaRPr lang="en-US" sz="2000" dirty="0">
              <a:solidFill>
                <a:schemeClr val="bg2"/>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sz="2000" dirty="0" smtClean="0">
                <a:solidFill>
                  <a:schemeClr val="bg2"/>
                </a:solidFill>
                <a:latin typeface="Arial" panose="020B0604020202020204" pitchFamily="34" charset="0"/>
                <a:cs typeface="Arial" panose="020B0604020202020204" pitchFamily="34" charset="0"/>
              </a:rPr>
              <a:t>In </a:t>
            </a:r>
            <a:r>
              <a:rPr lang="en-US" sz="2000" dirty="0">
                <a:solidFill>
                  <a:schemeClr val="bg2"/>
                </a:solidFill>
                <a:latin typeface="Arial" panose="020B0604020202020204" pitchFamily="34" charset="0"/>
                <a:cs typeface="Arial" panose="020B0604020202020204" pitchFamily="34" charset="0"/>
              </a:rPr>
              <a:t>Canada, legislation or Acts are passed by the Parliament of Canada and by provincial </a:t>
            </a:r>
            <a:r>
              <a:rPr lang="en-US" sz="2000" dirty="0" smtClean="0">
                <a:solidFill>
                  <a:schemeClr val="bg2"/>
                </a:solidFill>
                <a:latin typeface="Arial" panose="020B0604020202020204" pitchFamily="34" charset="0"/>
                <a:cs typeface="Arial" panose="020B0604020202020204" pitchFamily="34" charset="0"/>
              </a:rPr>
              <a:t>legislatures.</a:t>
            </a:r>
            <a:endParaRPr lang="en-US" sz="2000" dirty="0">
              <a:solidFill>
                <a:schemeClr val="bg2"/>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endParaRPr lang="en-US" sz="2000" dirty="0">
              <a:solidFill>
                <a:schemeClr val="bg2"/>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sz="2000" dirty="0">
                <a:solidFill>
                  <a:schemeClr val="bg2"/>
                </a:solidFill>
                <a:latin typeface="Arial" panose="020B0604020202020204" pitchFamily="34" charset="0"/>
                <a:cs typeface="Arial" panose="020B0604020202020204" pitchFamily="34" charset="0"/>
              </a:rPr>
              <a:t>Examples of OH&amp;S legislation:</a:t>
            </a:r>
          </a:p>
          <a:p>
            <a:pPr marL="742950" lvl="1" indent="-285750">
              <a:buFont typeface="Wingdings" panose="05000000000000000000" pitchFamily="2" charset="2"/>
              <a:buChar char="Ø"/>
            </a:pPr>
            <a:r>
              <a:rPr lang="en-US" sz="2000" dirty="0">
                <a:solidFill>
                  <a:schemeClr val="bg2"/>
                </a:solidFill>
                <a:latin typeface="Arial" panose="020B0604020202020204" pitchFamily="34" charset="0"/>
                <a:cs typeface="Arial" panose="020B0604020202020204" pitchFamily="34" charset="0"/>
              </a:rPr>
              <a:t>Canadian Criminal Code </a:t>
            </a:r>
          </a:p>
          <a:p>
            <a:pPr marL="742950" lvl="1" indent="-285750">
              <a:buFont typeface="Wingdings" panose="05000000000000000000" pitchFamily="2" charset="2"/>
              <a:buChar char="Ø"/>
            </a:pPr>
            <a:r>
              <a:rPr lang="en-US" sz="2000" dirty="0">
                <a:solidFill>
                  <a:schemeClr val="bg2"/>
                </a:solidFill>
                <a:latin typeface="Arial" panose="020B0604020202020204" pitchFamily="34" charset="0"/>
                <a:cs typeface="Arial" panose="020B0604020202020204" pitchFamily="34" charset="0"/>
              </a:rPr>
              <a:t>Canadian </a:t>
            </a:r>
            <a:r>
              <a:rPr lang="en-US" sz="2000" dirty="0" err="1">
                <a:solidFill>
                  <a:schemeClr val="bg2"/>
                </a:solidFill>
                <a:latin typeface="Arial" panose="020B0604020202020204" pitchFamily="34" charset="0"/>
                <a:cs typeface="Arial" panose="020B0604020202020204" pitchFamily="34" charset="0"/>
              </a:rPr>
              <a:t>Labour</a:t>
            </a:r>
            <a:r>
              <a:rPr lang="en-US" sz="2000" dirty="0">
                <a:solidFill>
                  <a:schemeClr val="bg2"/>
                </a:solidFill>
                <a:latin typeface="Arial" panose="020B0604020202020204" pitchFamily="34" charset="0"/>
                <a:cs typeface="Arial" panose="020B0604020202020204" pitchFamily="34" charset="0"/>
              </a:rPr>
              <a:t> Code (only covers ~10% of </a:t>
            </a:r>
            <a:r>
              <a:rPr lang="en-US" sz="2000" dirty="0" err="1">
                <a:solidFill>
                  <a:schemeClr val="bg2"/>
                </a:solidFill>
                <a:latin typeface="Arial" panose="020B0604020202020204" pitchFamily="34" charset="0"/>
                <a:cs typeface="Arial" panose="020B0604020202020204" pitchFamily="34" charset="0"/>
              </a:rPr>
              <a:t>Cdn</a:t>
            </a:r>
            <a:r>
              <a:rPr lang="en-US" sz="2000" dirty="0">
                <a:solidFill>
                  <a:schemeClr val="bg2"/>
                </a:solidFill>
                <a:latin typeface="Arial" panose="020B0604020202020204" pitchFamily="34" charset="0"/>
                <a:cs typeface="Arial" panose="020B0604020202020204" pitchFamily="34" charset="0"/>
              </a:rPr>
              <a:t> workforce)</a:t>
            </a:r>
          </a:p>
          <a:p>
            <a:endParaRPr lang="en-US" sz="2000" dirty="0">
              <a:solidFill>
                <a:schemeClr val="bg2"/>
              </a:solidFill>
              <a:latin typeface="Arial" panose="020B0604020202020204" pitchFamily="34" charset="0"/>
              <a:cs typeface="Arial" panose="020B0604020202020204" pitchFamily="34" charset="0"/>
            </a:endParaRPr>
          </a:p>
          <a:p>
            <a:endParaRPr lang="en-US" sz="2000" dirty="0">
              <a:solidFill>
                <a:schemeClr val="bg2"/>
              </a:solidFill>
              <a:latin typeface="Arial" panose="020B0604020202020204" pitchFamily="34" charset="0"/>
              <a:cs typeface="Arial" panose="020B0604020202020204" pitchFamily="34" charset="0"/>
            </a:endParaRPr>
          </a:p>
        </p:txBody>
      </p:sp>
      <p:pic>
        <p:nvPicPr>
          <p:cNvPr id="112642" name="Picture 2" descr="http://www.parl.gc.ca/About/Parliament/Education/CanadianSymbols/images/fullsize/center_block_large.jpg"/>
          <p:cNvPicPr>
            <a:picLocks noChangeAspect="1" noChangeArrowheads="1"/>
          </p:cNvPicPr>
          <p:nvPr/>
        </p:nvPicPr>
        <p:blipFill>
          <a:blip r:embed="rId3" cstate="print"/>
          <a:srcRect/>
          <a:stretch>
            <a:fillRect/>
          </a:stretch>
        </p:blipFill>
        <p:spPr bwMode="auto">
          <a:xfrm>
            <a:off x="5674042" y="862999"/>
            <a:ext cx="2860358" cy="2000250"/>
          </a:xfrm>
          <a:prstGeom prst="rect">
            <a:avLst/>
          </a:prstGeom>
          <a:noFill/>
          <a:ln>
            <a:solidFill>
              <a:srgbClr val="1F514B"/>
            </a:solidFill>
          </a:ln>
        </p:spPr>
      </p:pic>
      <p:sp>
        <p:nvSpPr>
          <p:cNvPr id="29" name="Rounded Rectangle 28"/>
          <p:cNvSpPr/>
          <p:nvPr/>
        </p:nvSpPr>
        <p:spPr>
          <a:xfrm>
            <a:off x="5674042" y="2965835"/>
            <a:ext cx="2743200" cy="911898"/>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Parliament Building</a:t>
            </a:r>
          </a:p>
          <a:p>
            <a:pPr algn="ctr"/>
            <a:r>
              <a:rPr lang="en-US" i="1" dirty="0">
                <a:solidFill>
                  <a:schemeClr val="tx1"/>
                </a:solidFill>
                <a:latin typeface="Arial" panose="020B0604020202020204" pitchFamily="34" charset="0"/>
                <a:cs typeface="Arial" panose="020B0604020202020204" pitchFamily="34" charset="0"/>
              </a:rPr>
              <a:t>Image:  </a:t>
            </a:r>
            <a:r>
              <a:rPr lang="en-US" i="1" dirty="0" smtClean="0">
                <a:solidFill>
                  <a:schemeClr val="tx1"/>
                </a:solidFill>
                <a:latin typeface="Arial" panose="020B0604020202020204" pitchFamily="34" charset="0"/>
                <a:cs typeface="Arial" panose="020B0604020202020204" pitchFamily="34" charset="0"/>
              </a:rPr>
              <a:t/>
            </a:r>
            <a:br>
              <a:rPr lang="en-US" i="1" dirty="0" smtClean="0">
                <a:solidFill>
                  <a:schemeClr val="tx1"/>
                </a:solidFill>
                <a:latin typeface="Arial" panose="020B0604020202020204" pitchFamily="34" charset="0"/>
                <a:cs typeface="Arial" panose="020B0604020202020204" pitchFamily="34" charset="0"/>
              </a:rPr>
            </a:br>
            <a:r>
              <a:rPr lang="en-US" i="1" dirty="0" smtClean="0">
                <a:solidFill>
                  <a:schemeClr val="tx1"/>
                </a:solidFill>
                <a:latin typeface="Arial" panose="020B0604020202020204" pitchFamily="34" charset="0"/>
                <a:cs typeface="Arial" panose="020B0604020202020204" pitchFamily="34" charset="0"/>
                <a:hlinkClick r:id="rId4"/>
              </a:rPr>
              <a:t>Parliament </a:t>
            </a:r>
            <a:r>
              <a:rPr lang="en-US" i="1" dirty="0">
                <a:solidFill>
                  <a:schemeClr val="tx1"/>
                </a:solidFill>
                <a:latin typeface="Arial" panose="020B0604020202020204" pitchFamily="34" charset="0"/>
                <a:cs typeface="Arial" panose="020B0604020202020204" pitchFamily="34" charset="0"/>
                <a:hlinkClick r:id="rId4"/>
              </a:rPr>
              <a:t>of Canada</a:t>
            </a:r>
            <a:endParaRPr lang="en-US" i="1" dirty="0">
              <a:solidFill>
                <a:schemeClr val="tx1"/>
              </a:solidFill>
              <a:latin typeface="Arial" panose="020B0604020202020204" pitchFamily="34" charset="0"/>
              <a:cs typeface="Arial" panose="020B0604020202020204" pitchFamily="34" charset="0"/>
            </a:endParaRPr>
          </a:p>
        </p:txBody>
      </p:sp>
      <p:sp>
        <p:nvSpPr>
          <p:cNvPr id="9" name="Rectangle 2"/>
          <p:cNvSpPr>
            <a:spLocks noChangeArrowheads="1"/>
          </p:cNvSpPr>
          <p:nvPr/>
        </p:nvSpPr>
        <p:spPr bwMode="auto">
          <a:xfrm>
            <a:off x="455613" y="227013"/>
            <a:ext cx="822642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lvl="0" fontAlgn="base">
              <a:spcBef>
                <a:spcPct val="0"/>
              </a:spcBef>
              <a:spcAft>
                <a:spcPct val="0"/>
              </a:spcAft>
              <a:buClrTx/>
              <a:buSzTx/>
              <a:buNone/>
            </a:pPr>
            <a:r>
              <a:rPr lang="en-US" altLang="en-US" sz="2400" b="1" i="1" dirty="0" smtClean="0">
                <a:solidFill>
                  <a:srgbClr val="000000"/>
                </a:solidFill>
              </a:rPr>
              <a:t>OH&amp;S Legislation </a:t>
            </a:r>
            <a:r>
              <a:rPr lang="en-US" altLang="en-US" sz="2400" b="1" i="1" dirty="0">
                <a:solidFill>
                  <a:srgbClr val="000000"/>
                </a:solidFill>
              </a:rPr>
              <a:t>in </a:t>
            </a:r>
            <a:r>
              <a:rPr lang="en-US" altLang="en-US" sz="2400" b="1" i="1" dirty="0" smtClean="0">
                <a:solidFill>
                  <a:srgbClr val="000000"/>
                </a:solidFill>
              </a:rPr>
              <a:t>Canada:</a:t>
            </a:r>
            <a:endParaRPr lang="en-US" altLang="en-US" sz="2400" b="1" i="1" dirty="0">
              <a:solidFill>
                <a:srgbClr val="000000"/>
              </a:solidFill>
            </a:endParaRPr>
          </a:p>
        </p:txBody>
      </p:sp>
      <p:sp>
        <p:nvSpPr>
          <p:cNvPr id="11" name="Slide Number Placeholder 1"/>
          <p:cNvSpPr txBox="1">
            <a:spLocks noGrp="1"/>
          </p:cNvSpPr>
          <p:nvPr/>
        </p:nvSpPr>
        <p:spPr bwMode="auto">
          <a:xfrm>
            <a:off x="7620000" y="6477000"/>
            <a:ext cx="914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0432A0-8F3C-4F18-BC66-19FC0E5B084E}" type="slidenum">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12" name="Rectangle 2"/>
          <p:cNvSpPr>
            <a:spLocks noChangeArrowheads="1"/>
          </p:cNvSpPr>
          <p:nvPr/>
        </p:nvSpPr>
        <p:spPr bwMode="auto">
          <a:xfrm>
            <a:off x="457200" y="6400800"/>
            <a:ext cx="4114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1" u="none" strike="noStrike" kern="1200" cap="none" spc="0" normalizeH="0" baseline="0" noProof="0" dirty="0" smtClean="0">
                <a:ln>
                  <a:noFill/>
                </a:ln>
                <a:solidFill>
                  <a:schemeClr val="bg2"/>
                </a:solidFill>
                <a:effectLst/>
                <a:uLnTx/>
                <a:uFillTx/>
                <a:latin typeface="Times New Roman" panose="02020603050405020304" pitchFamily="18" charset="0"/>
                <a:ea typeface="+mn-ea"/>
                <a:cs typeface="+mn-cs"/>
              </a:rPr>
              <a:t>Chapter 6.3: OH&amp;S In Canada</a:t>
            </a:r>
            <a:endParaRPr kumimoji="0" lang="en-US" altLang="en-US" sz="1800" b="1" i="1" u="none" strike="noStrike" kern="1200" cap="none" spc="0" normalizeH="0" baseline="0" noProof="0" dirty="0">
              <a:ln>
                <a:noFill/>
              </a:ln>
              <a:solidFill>
                <a:schemeClr val="bg2"/>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28605633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ChangeArrowheads="1"/>
          </p:cNvSpPr>
          <p:nvPr/>
        </p:nvSpPr>
        <p:spPr bwMode="auto">
          <a:xfrm>
            <a:off x="455613" y="730250"/>
            <a:ext cx="8226425" cy="5483225"/>
          </a:xfrm>
          <a:prstGeom prst="rect">
            <a:avLst/>
          </a:prstGeom>
          <a:solidFill>
            <a:srgbClr val="FFFFFF"/>
          </a:solidFill>
          <a:ln w="9525">
            <a:solidFill>
              <a:srgbClr val="000000"/>
            </a:solidFill>
            <a:miter lim="800000"/>
            <a:headEnd/>
            <a:tailEnd/>
          </a:ln>
        </p:spPr>
        <p:txBody>
          <a:bodyPr/>
          <a:lstStyle>
            <a:lvl1pPr marL="609600" indent="-609600">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990600" indent="-533400">
              <a:spcBef>
                <a:spcPct val="20000"/>
              </a:spcBef>
              <a:buChar char="–"/>
              <a:defRPr sz="2800">
                <a:solidFill>
                  <a:schemeClr val="tx1"/>
                </a:solidFill>
                <a:latin typeface="Times New Roman" panose="02020603050405020304" pitchFamily="18" charset="0"/>
              </a:defRPr>
            </a:lvl2pPr>
            <a:lvl3pPr marL="1371600" indent="-457200">
              <a:spcBef>
                <a:spcPct val="20000"/>
              </a:spcBef>
              <a:buChar char="•"/>
              <a:defRPr sz="2400">
                <a:solidFill>
                  <a:schemeClr val="tx1"/>
                </a:solidFill>
                <a:latin typeface="Times New Roman" panose="02020603050405020304" pitchFamily="18" charset="0"/>
              </a:defRPr>
            </a:lvl3pPr>
            <a:lvl4pPr marL="1752600" indent="-381000">
              <a:spcBef>
                <a:spcPct val="20000"/>
              </a:spcBef>
              <a:buChar char="–"/>
              <a:defRPr sz="2000">
                <a:solidFill>
                  <a:schemeClr val="tx1"/>
                </a:solidFill>
                <a:latin typeface="Times New Roman" panose="02020603050405020304" pitchFamily="18" charset="0"/>
              </a:defRPr>
            </a:lvl4pPr>
            <a:lvl5pPr marL="2209800" indent="-381000">
              <a:spcBef>
                <a:spcPct val="20000"/>
              </a:spcBef>
              <a:buSzPct val="65000"/>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609600" marR="0" lvl="0" indent="-609600" algn="l" defTabSz="914400" rtl="0" eaLnBrk="0" fontAlgn="base" latinLnBrk="0" hangingPunct="0">
              <a:lnSpc>
                <a:spcPct val="100000"/>
              </a:lnSpc>
              <a:spcBef>
                <a:spcPct val="0"/>
              </a:spcBef>
              <a:spcAft>
                <a:spcPct val="0"/>
              </a:spcAft>
              <a:buClr>
                <a:srgbClr val="000000"/>
              </a:buClr>
              <a:buSzPct val="100000"/>
              <a:buFont typeface="Wingdings" panose="05000000000000000000" pitchFamily="2" charset="2"/>
              <a:buChar char="Ø"/>
              <a:tabLst/>
              <a:defRPr/>
            </a:pPr>
            <a:endPar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7" name="Rectangle 2"/>
          <p:cNvSpPr>
            <a:spLocks noChangeArrowheads="1"/>
          </p:cNvSpPr>
          <p:nvPr/>
        </p:nvSpPr>
        <p:spPr bwMode="auto">
          <a:xfrm>
            <a:off x="455613" y="227013"/>
            <a:ext cx="822642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lvl="0" fontAlgn="base">
              <a:spcBef>
                <a:spcPct val="0"/>
              </a:spcBef>
              <a:spcAft>
                <a:spcPct val="0"/>
              </a:spcAft>
              <a:buClrTx/>
              <a:buSzTx/>
              <a:buNone/>
            </a:pPr>
            <a:r>
              <a:rPr lang="en-US" altLang="en-US" sz="2400" b="1" i="1" dirty="0" err="1">
                <a:solidFill>
                  <a:srgbClr val="000000"/>
                </a:solidFill>
              </a:rPr>
              <a:t>Westray</a:t>
            </a:r>
            <a:r>
              <a:rPr lang="en-US" altLang="en-US" sz="2400" b="1" i="1" dirty="0">
                <a:solidFill>
                  <a:srgbClr val="000000"/>
                </a:solidFill>
              </a:rPr>
              <a:t> </a:t>
            </a:r>
            <a:r>
              <a:rPr lang="en-US" altLang="en-US" sz="2400" b="1" i="1" dirty="0" smtClean="0">
                <a:solidFill>
                  <a:srgbClr val="000000"/>
                </a:solidFill>
              </a:rPr>
              <a:t>Mine, A “Watershed Incident” </a:t>
            </a:r>
            <a:r>
              <a:rPr lang="en-US" altLang="en-US" sz="2400" b="1" i="1" dirty="0">
                <a:solidFill>
                  <a:srgbClr val="000000"/>
                </a:solidFill>
              </a:rPr>
              <a:t>-  </a:t>
            </a:r>
            <a:r>
              <a:rPr lang="en-US" altLang="en-US" sz="2400" b="1" i="1" dirty="0" smtClean="0">
                <a:solidFill>
                  <a:srgbClr val="000000"/>
                </a:solidFill>
              </a:rPr>
              <a:t>What Happened:</a:t>
            </a:r>
            <a:endParaRPr lang="en-US" altLang="en-US" sz="2400" b="1" i="1" dirty="0">
              <a:solidFill>
                <a:srgbClr val="000000"/>
              </a:solidFill>
            </a:endParaRPr>
          </a:p>
        </p:txBody>
      </p:sp>
      <p:sp>
        <p:nvSpPr>
          <p:cNvPr id="9" name="Slide Number Placeholder 1"/>
          <p:cNvSpPr txBox="1">
            <a:spLocks noGrp="1"/>
          </p:cNvSpPr>
          <p:nvPr/>
        </p:nvSpPr>
        <p:spPr bwMode="auto">
          <a:xfrm>
            <a:off x="7620000" y="6477000"/>
            <a:ext cx="914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0432A0-8F3C-4F18-BC66-19FC0E5B084E}" type="slidenum">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11" name="Rounded Rectangle 10"/>
          <p:cNvSpPr/>
          <p:nvPr/>
        </p:nvSpPr>
        <p:spPr>
          <a:xfrm>
            <a:off x="514879" y="947738"/>
            <a:ext cx="7714721" cy="4942949"/>
          </a:xfrm>
          <a:prstGeom prst="roundRect">
            <a:avLst>
              <a:gd name="adj" fmla="val 4796"/>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Ø"/>
            </a:pPr>
            <a:r>
              <a:rPr lang="en-US" sz="2000" dirty="0">
                <a:solidFill>
                  <a:schemeClr val="bg2"/>
                </a:solidFill>
                <a:latin typeface="Arial" panose="020B0604020202020204" pitchFamily="34" charset="0"/>
                <a:cs typeface="Arial" panose="020B0604020202020204" pitchFamily="34" charset="0"/>
              </a:rPr>
              <a:t>Methane-triggered coal dust explosion, 26 fatalities Plymouth, Nova Scotia (May 9, 1992)</a:t>
            </a:r>
          </a:p>
          <a:p>
            <a:pPr marL="285750" indent="-285750">
              <a:buFont typeface="Wingdings" panose="05000000000000000000" pitchFamily="2" charset="2"/>
              <a:buChar char="Ø"/>
            </a:pPr>
            <a:r>
              <a:rPr lang="en-US" sz="2000" dirty="0">
                <a:solidFill>
                  <a:schemeClr val="bg2"/>
                </a:solidFill>
                <a:latin typeface="Arial" panose="020B0604020202020204" pitchFamily="34" charset="0"/>
                <a:cs typeface="Arial" panose="020B0604020202020204" pitchFamily="34" charset="0"/>
              </a:rPr>
              <a:t>Owned by Curragh Resources </a:t>
            </a:r>
            <a:r>
              <a:rPr lang="en-US" sz="2000" dirty="0" smtClean="0">
                <a:solidFill>
                  <a:schemeClr val="bg2"/>
                </a:solidFill>
                <a:latin typeface="Arial" panose="020B0604020202020204" pitchFamily="34" charset="0"/>
                <a:cs typeface="Arial" panose="020B0604020202020204" pitchFamily="34" charset="0"/>
              </a:rPr>
              <a:t>Inc.</a:t>
            </a:r>
            <a:endParaRPr lang="en-US" sz="2000" dirty="0">
              <a:solidFill>
                <a:schemeClr val="bg2"/>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endParaRPr lang="en-US" sz="2000" dirty="0">
              <a:solidFill>
                <a:schemeClr val="bg2"/>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sz="2000" dirty="0">
                <a:solidFill>
                  <a:schemeClr val="bg2"/>
                </a:solidFill>
                <a:latin typeface="Arial" panose="020B0604020202020204" pitchFamily="34" charset="0"/>
                <a:cs typeface="Arial" panose="020B0604020202020204" pitchFamily="34" charset="0"/>
              </a:rPr>
              <a:t>“The most important thing to come out of a mine is the </a:t>
            </a:r>
            <a:r>
              <a:rPr lang="en-US" sz="2000" dirty="0" smtClean="0">
                <a:solidFill>
                  <a:schemeClr val="bg2"/>
                </a:solidFill>
                <a:latin typeface="Arial" panose="020B0604020202020204" pitchFamily="34" charset="0"/>
                <a:cs typeface="Arial" panose="020B0604020202020204" pitchFamily="34" charset="0"/>
              </a:rPr>
              <a:t>miner.” </a:t>
            </a:r>
            <a:br>
              <a:rPr lang="en-US" sz="2000" dirty="0" smtClean="0">
                <a:solidFill>
                  <a:schemeClr val="bg2"/>
                </a:solidFill>
                <a:latin typeface="Arial" panose="020B0604020202020204" pitchFamily="34" charset="0"/>
                <a:cs typeface="Arial" panose="020B0604020202020204" pitchFamily="34" charset="0"/>
              </a:rPr>
            </a:br>
            <a:r>
              <a:rPr lang="en-US" sz="2000" dirty="0" smtClean="0">
                <a:solidFill>
                  <a:schemeClr val="bg2"/>
                </a:solidFill>
                <a:latin typeface="Arial" panose="020B0604020202020204" pitchFamily="34" charset="0"/>
                <a:cs typeface="Arial" panose="020B0604020202020204" pitchFamily="34" charset="0"/>
              </a:rPr>
              <a:t>(</a:t>
            </a:r>
            <a:r>
              <a:rPr lang="en-US" sz="2000" dirty="0">
                <a:solidFill>
                  <a:schemeClr val="bg2"/>
                </a:solidFill>
                <a:latin typeface="Arial" panose="020B0604020202020204" pitchFamily="34" charset="0"/>
                <a:cs typeface="Arial" panose="020B0604020202020204" pitchFamily="34" charset="0"/>
              </a:rPr>
              <a:t>Frederic Le Play, 1806-1882, French sociologist and inspector general of mines in France)</a:t>
            </a:r>
          </a:p>
          <a:p>
            <a:pPr marL="285750" indent="-285750">
              <a:buFont typeface="Wingdings" panose="05000000000000000000" pitchFamily="2" charset="2"/>
              <a:buChar char="Ø"/>
            </a:pPr>
            <a:endParaRPr lang="en-US" sz="2000" dirty="0">
              <a:solidFill>
                <a:schemeClr val="bg2"/>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endParaRPr lang="en-US" sz="2000" dirty="0">
              <a:solidFill>
                <a:schemeClr val="bg2"/>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140200" y="3258438"/>
            <a:ext cx="4431771" cy="281957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2"/>
          <p:cNvSpPr>
            <a:spLocks noChangeArrowheads="1"/>
          </p:cNvSpPr>
          <p:nvPr/>
        </p:nvSpPr>
        <p:spPr bwMode="auto">
          <a:xfrm>
            <a:off x="457200" y="6400800"/>
            <a:ext cx="4114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1" u="none" strike="noStrike" kern="1200" cap="none" spc="0" normalizeH="0" baseline="0" noProof="0" dirty="0" smtClean="0">
                <a:ln>
                  <a:noFill/>
                </a:ln>
                <a:solidFill>
                  <a:schemeClr val="bg2"/>
                </a:solidFill>
                <a:effectLst/>
                <a:uLnTx/>
                <a:uFillTx/>
                <a:latin typeface="Times New Roman" panose="02020603050405020304" pitchFamily="18" charset="0"/>
                <a:ea typeface="+mn-ea"/>
                <a:cs typeface="+mn-cs"/>
              </a:rPr>
              <a:t>Chapter 6.3: OH&amp;S In Canada</a:t>
            </a:r>
            <a:endParaRPr kumimoji="0" lang="en-US" altLang="en-US" sz="1800" b="1" i="1" u="none" strike="noStrike" kern="1200" cap="none" spc="0" normalizeH="0" baseline="0" noProof="0" dirty="0">
              <a:ln>
                <a:noFill/>
              </a:ln>
              <a:solidFill>
                <a:schemeClr val="bg2"/>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160776944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ChangeArrowheads="1"/>
          </p:cNvSpPr>
          <p:nvPr/>
        </p:nvSpPr>
        <p:spPr bwMode="auto">
          <a:xfrm>
            <a:off x="455613" y="730250"/>
            <a:ext cx="8226425" cy="5483225"/>
          </a:xfrm>
          <a:prstGeom prst="rect">
            <a:avLst/>
          </a:prstGeom>
          <a:solidFill>
            <a:srgbClr val="FFFFFF"/>
          </a:solidFill>
          <a:ln w="9525">
            <a:solidFill>
              <a:srgbClr val="000000"/>
            </a:solidFill>
            <a:miter lim="800000"/>
            <a:headEnd/>
            <a:tailEnd/>
          </a:ln>
        </p:spPr>
        <p:txBody>
          <a:bodyPr/>
          <a:lstStyle>
            <a:lvl1pPr marL="609600" indent="-609600">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990600" indent="-533400">
              <a:spcBef>
                <a:spcPct val="20000"/>
              </a:spcBef>
              <a:buChar char="–"/>
              <a:defRPr sz="2800">
                <a:solidFill>
                  <a:schemeClr val="tx1"/>
                </a:solidFill>
                <a:latin typeface="Times New Roman" panose="02020603050405020304" pitchFamily="18" charset="0"/>
              </a:defRPr>
            </a:lvl2pPr>
            <a:lvl3pPr marL="1371600" indent="-457200">
              <a:spcBef>
                <a:spcPct val="20000"/>
              </a:spcBef>
              <a:buChar char="•"/>
              <a:defRPr sz="2400">
                <a:solidFill>
                  <a:schemeClr val="tx1"/>
                </a:solidFill>
                <a:latin typeface="Times New Roman" panose="02020603050405020304" pitchFamily="18" charset="0"/>
              </a:defRPr>
            </a:lvl3pPr>
            <a:lvl4pPr marL="1752600" indent="-381000">
              <a:spcBef>
                <a:spcPct val="20000"/>
              </a:spcBef>
              <a:buChar char="–"/>
              <a:defRPr sz="2000">
                <a:solidFill>
                  <a:schemeClr val="tx1"/>
                </a:solidFill>
                <a:latin typeface="Times New Roman" panose="02020603050405020304" pitchFamily="18" charset="0"/>
              </a:defRPr>
            </a:lvl4pPr>
            <a:lvl5pPr marL="2209800" indent="-381000">
              <a:spcBef>
                <a:spcPct val="20000"/>
              </a:spcBef>
              <a:buSzPct val="65000"/>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lvl="0" indent="0" eaLnBrk="0" fontAlgn="base" hangingPunct="0">
              <a:spcBef>
                <a:spcPct val="0"/>
              </a:spcBef>
              <a:spcAft>
                <a:spcPct val="0"/>
              </a:spcAft>
              <a:buClr>
                <a:srgbClr val="000000"/>
              </a:buClr>
              <a:buSzPct val="100000"/>
              <a:buNone/>
            </a:pPr>
            <a:endParaRPr lang="en-US" altLang="en-US" sz="2000" b="1" dirty="0" smtClean="0">
              <a:solidFill>
                <a:srgbClr val="000000"/>
              </a:solidFill>
              <a:latin typeface="Arial" panose="020B0604020202020204" pitchFamily="34" charset="0"/>
              <a:cs typeface="Arial" panose="020B0604020202020204" pitchFamily="34" charset="0"/>
            </a:endParaRPr>
          </a:p>
          <a:p>
            <a:pPr marL="0" lvl="0" indent="0" eaLnBrk="0" fontAlgn="base" hangingPunct="0">
              <a:spcBef>
                <a:spcPct val="0"/>
              </a:spcBef>
              <a:spcAft>
                <a:spcPct val="0"/>
              </a:spcAft>
              <a:buClr>
                <a:srgbClr val="000000"/>
              </a:buClr>
              <a:buSzPct val="100000"/>
              <a:buNone/>
            </a:pPr>
            <a:r>
              <a:rPr lang="en-US" altLang="en-US" sz="2000" b="1" dirty="0" smtClean="0">
                <a:solidFill>
                  <a:srgbClr val="000000"/>
                </a:solidFill>
                <a:latin typeface="Arial" panose="020B0604020202020204" pitchFamily="34" charset="0"/>
                <a:cs typeface="Arial" panose="020B0604020202020204" pitchFamily="34" charset="0"/>
              </a:rPr>
              <a:t>Substandard Work Practices:</a:t>
            </a:r>
          </a:p>
          <a:p>
            <a:pPr lvl="0"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smtClean="0">
                <a:solidFill>
                  <a:srgbClr val="000000"/>
                </a:solidFill>
                <a:latin typeface="Arial" panose="020B0604020202020204" pitchFamily="34" charset="0"/>
                <a:cs typeface="Arial" panose="020B0604020202020204" pitchFamily="34" charset="0"/>
              </a:rPr>
              <a:t>Poor </a:t>
            </a:r>
            <a:r>
              <a:rPr lang="en-US" altLang="en-US" sz="2000" dirty="0">
                <a:solidFill>
                  <a:srgbClr val="000000"/>
                </a:solidFill>
                <a:latin typeface="Arial" panose="020B0604020202020204" pitchFamily="34" charset="0"/>
                <a:cs typeface="Arial" panose="020B0604020202020204" pitchFamily="34" charset="0"/>
              </a:rPr>
              <a:t>housekeeping with respect to build up of coal dust in mine</a:t>
            </a:r>
          </a:p>
          <a:p>
            <a:pPr lvl="0"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a:solidFill>
                  <a:srgbClr val="000000"/>
                </a:solidFill>
                <a:latin typeface="Arial" panose="020B0604020202020204" pitchFamily="34" charset="0"/>
                <a:cs typeface="Arial" panose="020B0604020202020204" pitchFamily="34" charset="0"/>
              </a:rPr>
              <a:t>No effort to reduce make coal dust inert by adding rock dust</a:t>
            </a:r>
          </a:p>
          <a:p>
            <a:pPr lvl="0"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a:solidFill>
                  <a:srgbClr val="000000"/>
                </a:solidFill>
                <a:latin typeface="Arial" panose="020B0604020202020204" pitchFamily="34" charset="0"/>
                <a:cs typeface="Arial" panose="020B0604020202020204" pitchFamily="34" charset="0"/>
              </a:rPr>
              <a:t>Continuation of mining in spite of inoperable methane detection devices</a:t>
            </a:r>
          </a:p>
          <a:p>
            <a:pPr lvl="0"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a:solidFill>
                  <a:srgbClr val="000000"/>
                </a:solidFill>
                <a:latin typeface="Arial" panose="020B0604020202020204" pitchFamily="34" charset="0"/>
                <a:cs typeface="Arial" panose="020B0604020202020204" pitchFamily="34" charset="0"/>
              </a:rPr>
              <a:t>Storage of fuel and re-fueling of vehicles underground</a:t>
            </a:r>
          </a:p>
          <a:p>
            <a:pPr lvl="0"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a:solidFill>
                  <a:srgbClr val="000000"/>
                </a:solidFill>
                <a:latin typeface="Arial" panose="020B0604020202020204" pitchFamily="34" charset="0"/>
                <a:cs typeface="Arial" panose="020B0604020202020204" pitchFamily="34" charset="0"/>
              </a:rPr>
              <a:t>Inadequate follow up by NS Gov’t inspectors to address regulatory deficiencies </a:t>
            </a:r>
          </a:p>
          <a:p>
            <a:pPr marL="0" lvl="0" indent="0" eaLnBrk="0" fontAlgn="base" hangingPunct="0">
              <a:spcBef>
                <a:spcPct val="0"/>
              </a:spcBef>
              <a:spcAft>
                <a:spcPct val="0"/>
              </a:spcAft>
              <a:buClr>
                <a:srgbClr val="000000"/>
              </a:buClr>
              <a:buSzPct val="100000"/>
              <a:buNone/>
            </a:pPr>
            <a:endParaRPr lang="en-US" altLang="en-US" sz="2000" dirty="0" smtClean="0">
              <a:solidFill>
                <a:srgbClr val="000000"/>
              </a:solidFill>
              <a:latin typeface="Arial" panose="020B0604020202020204" pitchFamily="34" charset="0"/>
              <a:cs typeface="Arial" panose="020B0604020202020204" pitchFamily="34" charset="0"/>
            </a:endParaRPr>
          </a:p>
          <a:p>
            <a:pPr marL="0" lvl="0" indent="0" eaLnBrk="0" fontAlgn="base" hangingPunct="0">
              <a:spcBef>
                <a:spcPct val="0"/>
              </a:spcBef>
              <a:spcAft>
                <a:spcPct val="0"/>
              </a:spcAft>
              <a:buClr>
                <a:srgbClr val="000000"/>
              </a:buClr>
              <a:buSzPct val="100000"/>
              <a:buNone/>
            </a:pPr>
            <a:r>
              <a:rPr lang="en-US" altLang="en-US" sz="2000" b="1" dirty="0" smtClean="0">
                <a:solidFill>
                  <a:srgbClr val="000000"/>
                </a:solidFill>
                <a:latin typeface="Arial" panose="020B0604020202020204" pitchFamily="34" charset="0"/>
                <a:cs typeface="Arial" panose="020B0604020202020204" pitchFamily="34" charset="0"/>
              </a:rPr>
              <a:t>Substandard Conditions:</a:t>
            </a:r>
          </a:p>
          <a:p>
            <a:pPr lvl="0"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smtClean="0">
                <a:solidFill>
                  <a:srgbClr val="000000"/>
                </a:solidFill>
                <a:latin typeface="Arial" panose="020B0604020202020204" pitchFamily="34" charset="0"/>
                <a:cs typeface="Arial" panose="020B0604020202020204" pitchFamily="34" charset="0"/>
              </a:rPr>
              <a:t>Inadequate </a:t>
            </a:r>
            <a:r>
              <a:rPr lang="en-US" altLang="en-US" sz="2000" dirty="0">
                <a:solidFill>
                  <a:srgbClr val="000000"/>
                </a:solidFill>
                <a:latin typeface="Arial" panose="020B0604020202020204" pitchFamily="34" charset="0"/>
                <a:cs typeface="Arial" panose="020B0604020202020204" pitchFamily="34" charset="0"/>
              </a:rPr>
              <a:t>ventilation system design and capability</a:t>
            </a:r>
          </a:p>
          <a:p>
            <a:pPr lvl="0"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a:solidFill>
                  <a:srgbClr val="000000"/>
                </a:solidFill>
                <a:latin typeface="Arial" panose="020B0604020202020204" pitchFamily="34" charset="0"/>
                <a:cs typeface="Arial" panose="020B0604020202020204" pitchFamily="34" charset="0"/>
              </a:rPr>
              <a:t>Thick layers of coal dust with unacceptably high levels of combustible matter</a:t>
            </a:r>
          </a:p>
          <a:p>
            <a:pPr lvl="0"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a:solidFill>
                  <a:srgbClr val="000000"/>
                </a:solidFill>
                <a:latin typeface="Arial" panose="020B0604020202020204" pitchFamily="34" charset="0"/>
                <a:cs typeface="Arial" panose="020B0604020202020204" pitchFamily="34" charset="0"/>
              </a:rPr>
              <a:t>Inadequate system to warn </a:t>
            </a:r>
            <a:endPar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8" name="Rectangle 2"/>
          <p:cNvSpPr>
            <a:spLocks noChangeArrowheads="1"/>
          </p:cNvSpPr>
          <p:nvPr/>
        </p:nvSpPr>
        <p:spPr bwMode="auto">
          <a:xfrm>
            <a:off x="455613" y="227013"/>
            <a:ext cx="822642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lvl="0" fontAlgn="base">
              <a:spcBef>
                <a:spcPct val="0"/>
              </a:spcBef>
              <a:spcAft>
                <a:spcPct val="0"/>
              </a:spcAft>
              <a:buClrTx/>
              <a:buSzTx/>
              <a:buNone/>
            </a:pPr>
            <a:r>
              <a:rPr lang="en-US" altLang="en-US" sz="2400" b="1" i="1" dirty="0" err="1" smtClean="0">
                <a:solidFill>
                  <a:srgbClr val="000000"/>
                </a:solidFill>
              </a:rPr>
              <a:t>Westray</a:t>
            </a:r>
            <a:r>
              <a:rPr lang="en-US" altLang="en-US" sz="2400" b="1" i="1" dirty="0" smtClean="0">
                <a:solidFill>
                  <a:srgbClr val="000000"/>
                </a:solidFill>
              </a:rPr>
              <a:t> </a:t>
            </a:r>
            <a:r>
              <a:rPr lang="en-US" altLang="en-US" sz="2400" b="1" i="1" dirty="0">
                <a:solidFill>
                  <a:srgbClr val="000000"/>
                </a:solidFill>
              </a:rPr>
              <a:t>Mine </a:t>
            </a:r>
            <a:r>
              <a:rPr lang="en-US" altLang="en-US" sz="2400" b="1" i="1" dirty="0" smtClean="0">
                <a:solidFill>
                  <a:srgbClr val="000000"/>
                </a:solidFill>
              </a:rPr>
              <a:t>Incident – </a:t>
            </a:r>
            <a:r>
              <a:rPr lang="en-US" altLang="en-US" sz="2400" b="1" i="1" dirty="0">
                <a:solidFill>
                  <a:srgbClr val="000000"/>
                </a:solidFill>
              </a:rPr>
              <a:t>Immediate </a:t>
            </a:r>
            <a:r>
              <a:rPr lang="en-US" altLang="en-US" sz="2400" b="1" i="1" dirty="0" smtClean="0">
                <a:solidFill>
                  <a:srgbClr val="000000"/>
                </a:solidFill>
              </a:rPr>
              <a:t>Causes:</a:t>
            </a:r>
            <a:endParaRPr lang="en-US" altLang="en-US" sz="2400" b="1" i="1" dirty="0">
              <a:solidFill>
                <a:srgbClr val="000000"/>
              </a:solidFill>
            </a:endParaRPr>
          </a:p>
        </p:txBody>
      </p:sp>
      <p:sp>
        <p:nvSpPr>
          <p:cNvPr id="10" name="Slide Number Placeholder 1"/>
          <p:cNvSpPr txBox="1">
            <a:spLocks noGrp="1"/>
          </p:cNvSpPr>
          <p:nvPr/>
        </p:nvSpPr>
        <p:spPr bwMode="auto">
          <a:xfrm>
            <a:off x="7620000" y="6477000"/>
            <a:ext cx="914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0432A0-8F3C-4F18-BC66-19FC0E5B084E}" type="slidenum">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7" name="Rectangle 2"/>
          <p:cNvSpPr>
            <a:spLocks noChangeArrowheads="1"/>
          </p:cNvSpPr>
          <p:nvPr/>
        </p:nvSpPr>
        <p:spPr bwMode="auto">
          <a:xfrm>
            <a:off x="457200" y="6400800"/>
            <a:ext cx="4114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1" u="none" strike="noStrike" kern="1200" cap="none" spc="0" normalizeH="0" baseline="0" noProof="0" dirty="0" smtClean="0">
                <a:ln>
                  <a:noFill/>
                </a:ln>
                <a:solidFill>
                  <a:schemeClr val="bg2"/>
                </a:solidFill>
                <a:effectLst/>
                <a:uLnTx/>
                <a:uFillTx/>
                <a:latin typeface="Times New Roman" panose="02020603050405020304" pitchFamily="18" charset="0"/>
                <a:ea typeface="+mn-ea"/>
                <a:cs typeface="+mn-cs"/>
              </a:rPr>
              <a:t>Chapter 6.3: OH&amp;S In Canada</a:t>
            </a:r>
            <a:endParaRPr kumimoji="0" lang="en-US" altLang="en-US" sz="1800" b="1" i="1" u="none" strike="noStrike" kern="1200" cap="none" spc="0" normalizeH="0" baseline="0" noProof="0" dirty="0">
              <a:ln>
                <a:noFill/>
              </a:ln>
              <a:solidFill>
                <a:schemeClr val="bg2"/>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411241154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ChangeArrowheads="1"/>
          </p:cNvSpPr>
          <p:nvPr/>
        </p:nvSpPr>
        <p:spPr bwMode="auto">
          <a:xfrm>
            <a:off x="455613" y="730250"/>
            <a:ext cx="8226425" cy="5483225"/>
          </a:xfrm>
          <a:prstGeom prst="rect">
            <a:avLst/>
          </a:prstGeom>
          <a:solidFill>
            <a:srgbClr val="FFFFFF"/>
          </a:solidFill>
          <a:ln w="9525">
            <a:solidFill>
              <a:srgbClr val="000000"/>
            </a:solidFill>
            <a:miter lim="800000"/>
            <a:headEnd/>
            <a:tailEnd/>
          </a:ln>
        </p:spPr>
        <p:txBody>
          <a:bodyPr/>
          <a:lstStyle>
            <a:lvl1pPr marL="609600" indent="-609600">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990600" indent="-533400">
              <a:spcBef>
                <a:spcPct val="20000"/>
              </a:spcBef>
              <a:buChar char="–"/>
              <a:defRPr sz="2800">
                <a:solidFill>
                  <a:schemeClr val="tx1"/>
                </a:solidFill>
                <a:latin typeface="Times New Roman" panose="02020603050405020304" pitchFamily="18" charset="0"/>
              </a:defRPr>
            </a:lvl2pPr>
            <a:lvl3pPr marL="1371600" indent="-457200">
              <a:spcBef>
                <a:spcPct val="20000"/>
              </a:spcBef>
              <a:buChar char="•"/>
              <a:defRPr sz="2400">
                <a:solidFill>
                  <a:schemeClr val="tx1"/>
                </a:solidFill>
                <a:latin typeface="Times New Roman" panose="02020603050405020304" pitchFamily="18" charset="0"/>
              </a:defRPr>
            </a:lvl3pPr>
            <a:lvl4pPr marL="1752600" indent="-381000">
              <a:spcBef>
                <a:spcPct val="20000"/>
              </a:spcBef>
              <a:buChar char="–"/>
              <a:defRPr sz="2000">
                <a:solidFill>
                  <a:schemeClr val="tx1"/>
                </a:solidFill>
                <a:latin typeface="Times New Roman" panose="02020603050405020304" pitchFamily="18" charset="0"/>
              </a:defRPr>
            </a:lvl4pPr>
            <a:lvl5pPr marL="2209800" indent="-381000">
              <a:spcBef>
                <a:spcPct val="20000"/>
              </a:spcBef>
              <a:buSzPct val="65000"/>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lvl="0" indent="0" eaLnBrk="0" fontAlgn="base" hangingPunct="0">
              <a:spcBef>
                <a:spcPct val="0"/>
              </a:spcBef>
              <a:spcAft>
                <a:spcPct val="0"/>
              </a:spcAft>
              <a:buClr>
                <a:srgbClr val="000000"/>
              </a:buClr>
              <a:buSzPct val="100000"/>
              <a:buNone/>
            </a:pPr>
            <a:r>
              <a:rPr lang="en-US" altLang="en-US" sz="2000" b="1" dirty="0" smtClean="0">
                <a:solidFill>
                  <a:srgbClr val="000000"/>
                </a:solidFill>
                <a:latin typeface="Arial" panose="020B0604020202020204" pitchFamily="34" charset="0"/>
                <a:cs typeface="Arial" panose="020B0604020202020204" pitchFamily="34" charset="0"/>
              </a:rPr>
              <a:t>Engineering and Design Factors: </a:t>
            </a:r>
          </a:p>
          <a:p>
            <a:pPr lvl="0"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smtClean="0">
                <a:solidFill>
                  <a:srgbClr val="000000"/>
                </a:solidFill>
                <a:latin typeface="Arial" panose="020B0604020202020204" pitchFamily="34" charset="0"/>
                <a:cs typeface="Arial" panose="020B0604020202020204" pitchFamily="34" charset="0"/>
              </a:rPr>
              <a:t>Poor </a:t>
            </a:r>
            <a:r>
              <a:rPr lang="en-US" altLang="en-US" sz="2000" dirty="0">
                <a:solidFill>
                  <a:srgbClr val="000000"/>
                </a:solidFill>
                <a:latin typeface="Arial" panose="020B0604020202020204" pitchFamily="34" charset="0"/>
                <a:cs typeface="Arial" panose="020B0604020202020204" pitchFamily="34" charset="0"/>
              </a:rPr>
              <a:t>regulating control of and maintaining air flow (inadequate technical design)</a:t>
            </a:r>
          </a:p>
          <a:p>
            <a:pPr marL="0" lvl="0" indent="0" eaLnBrk="0" fontAlgn="base" hangingPunct="0">
              <a:spcBef>
                <a:spcPct val="0"/>
              </a:spcBef>
              <a:spcAft>
                <a:spcPct val="0"/>
              </a:spcAft>
              <a:buClr>
                <a:srgbClr val="000000"/>
              </a:buClr>
              <a:buSzPct val="100000"/>
              <a:buNone/>
            </a:pPr>
            <a:endParaRPr lang="en-US" altLang="en-US" sz="2000" dirty="0" smtClean="0">
              <a:solidFill>
                <a:srgbClr val="000000"/>
              </a:solidFill>
              <a:latin typeface="Arial" panose="020B0604020202020204" pitchFamily="34" charset="0"/>
              <a:cs typeface="Arial" panose="020B0604020202020204" pitchFamily="34" charset="0"/>
            </a:endParaRPr>
          </a:p>
          <a:p>
            <a:pPr marL="0" lvl="0" indent="0" eaLnBrk="0" fontAlgn="base" hangingPunct="0">
              <a:spcBef>
                <a:spcPct val="0"/>
              </a:spcBef>
              <a:spcAft>
                <a:spcPct val="0"/>
              </a:spcAft>
              <a:buClr>
                <a:srgbClr val="000000"/>
              </a:buClr>
              <a:buSzPct val="100000"/>
              <a:buNone/>
            </a:pPr>
            <a:r>
              <a:rPr lang="en-US" altLang="en-US" sz="2000" b="1" dirty="0" smtClean="0">
                <a:solidFill>
                  <a:srgbClr val="000000"/>
                </a:solidFill>
                <a:latin typeface="Arial" panose="020B0604020202020204" pitchFamily="34" charset="0"/>
                <a:cs typeface="Arial" panose="020B0604020202020204" pitchFamily="34" charset="0"/>
              </a:rPr>
              <a:t>Job Factors: </a:t>
            </a:r>
          </a:p>
          <a:p>
            <a:pPr lvl="0"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smtClean="0">
                <a:solidFill>
                  <a:srgbClr val="000000"/>
                </a:solidFill>
                <a:latin typeface="Arial" panose="020B0604020202020204" pitchFamily="34" charset="0"/>
                <a:cs typeface="Arial" panose="020B0604020202020204" pitchFamily="34" charset="0"/>
              </a:rPr>
              <a:t>Workers </a:t>
            </a:r>
            <a:r>
              <a:rPr lang="en-US" altLang="en-US" sz="2000" dirty="0">
                <a:solidFill>
                  <a:srgbClr val="000000"/>
                </a:solidFill>
                <a:latin typeface="Arial" panose="020B0604020202020204" pitchFamily="34" charset="0"/>
                <a:cs typeface="Arial" panose="020B0604020202020204" pitchFamily="34" charset="0"/>
              </a:rPr>
              <a:t>not engaged in day to day decision-making, just follow orders (organizational factors)</a:t>
            </a:r>
          </a:p>
          <a:p>
            <a:pPr lvl="0"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smtClean="0">
                <a:solidFill>
                  <a:srgbClr val="000000"/>
                </a:solidFill>
                <a:latin typeface="Arial" panose="020B0604020202020204" pitchFamily="34" charset="0"/>
                <a:cs typeface="Arial" panose="020B0604020202020204" pitchFamily="34" charset="0"/>
              </a:rPr>
              <a:t>Unqualified </a:t>
            </a:r>
            <a:r>
              <a:rPr lang="en-US" altLang="en-US" sz="2000" dirty="0">
                <a:solidFill>
                  <a:srgbClr val="000000"/>
                </a:solidFill>
                <a:latin typeface="Arial" panose="020B0604020202020204" pitchFamily="34" charset="0"/>
                <a:cs typeface="Arial" panose="020B0604020202020204" pitchFamily="34" charset="0"/>
              </a:rPr>
              <a:t>personnel &amp; poor employee training (inadequate training)</a:t>
            </a:r>
          </a:p>
          <a:p>
            <a:pPr lvl="0"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smtClean="0">
                <a:solidFill>
                  <a:srgbClr val="000000"/>
                </a:solidFill>
                <a:latin typeface="Arial" panose="020B0604020202020204" pitchFamily="34" charset="0"/>
                <a:cs typeface="Arial" panose="020B0604020202020204" pitchFamily="34" charset="0"/>
              </a:rPr>
              <a:t>Poor </a:t>
            </a:r>
            <a:r>
              <a:rPr lang="en-US" altLang="en-US" sz="2000" dirty="0">
                <a:solidFill>
                  <a:srgbClr val="000000"/>
                </a:solidFill>
                <a:latin typeface="Arial" panose="020B0604020202020204" pitchFamily="34" charset="0"/>
                <a:cs typeface="Arial" panose="020B0604020202020204" pitchFamily="34" charset="0"/>
              </a:rPr>
              <a:t>compliance to best industry practices and legislated safety requirements (inadequate job procedures)</a:t>
            </a:r>
          </a:p>
          <a:p>
            <a:pPr marL="0" lvl="0" indent="0" eaLnBrk="0" fontAlgn="base" hangingPunct="0">
              <a:spcBef>
                <a:spcPct val="0"/>
              </a:spcBef>
              <a:spcAft>
                <a:spcPct val="0"/>
              </a:spcAft>
              <a:buClr>
                <a:srgbClr val="000000"/>
              </a:buClr>
              <a:buSzPct val="100000"/>
              <a:buNone/>
            </a:pPr>
            <a:endParaRPr lang="en-US" altLang="en-US" sz="2000" dirty="0" smtClean="0">
              <a:solidFill>
                <a:srgbClr val="000000"/>
              </a:solidFill>
              <a:latin typeface="Arial" panose="020B0604020202020204" pitchFamily="34" charset="0"/>
              <a:cs typeface="Arial" panose="020B0604020202020204" pitchFamily="34" charset="0"/>
            </a:endParaRPr>
          </a:p>
          <a:p>
            <a:pPr marL="0" lvl="0" indent="0" eaLnBrk="0" fontAlgn="base" hangingPunct="0">
              <a:spcBef>
                <a:spcPct val="0"/>
              </a:spcBef>
              <a:spcAft>
                <a:spcPct val="0"/>
              </a:spcAft>
              <a:buClr>
                <a:srgbClr val="000000"/>
              </a:buClr>
              <a:buSzPct val="100000"/>
              <a:buNone/>
            </a:pPr>
            <a:r>
              <a:rPr lang="en-US" altLang="en-US" sz="2000" b="1" dirty="0" smtClean="0">
                <a:solidFill>
                  <a:srgbClr val="000000"/>
                </a:solidFill>
                <a:latin typeface="Arial" panose="020B0604020202020204" pitchFamily="34" charset="0"/>
                <a:cs typeface="Arial" panose="020B0604020202020204" pitchFamily="34" charset="0"/>
              </a:rPr>
              <a:t>Personal Factors: </a:t>
            </a:r>
          </a:p>
          <a:p>
            <a:pPr lvl="0" eaLnBrk="0" fontAlgn="base" hangingPunct="0">
              <a:spcBef>
                <a:spcPct val="0"/>
              </a:spcBef>
              <a:spcAft>
                <a:spcPct val="0"/>
              </a:spcAft>
              <a:buClr>
                <a:srgbClr val="000000"/>
              </a:buClr>
              <a:buSzPct val="100000"/>
              <a:buFont typeface="Wingdings" panose="05000000000000000000" pitchFamily="2" charset="2"/>
              <a:buChar char="Ø"/>
            </a:pPr>
            <a:r>
              <a:rPr lang="en-US" altLang="en-US" sz="2000" dirty="0" smtClean="0">
                <a:solidFill>
                  <a:srgbClr val="000000"/>
                </a:solidFill>
                <a:latin typeface="Arial" panose="020B0604020202020204" pitchFamily="34" charset="0"/>
                <a:cs typeface="Arial" panose="020B0604020202020204" pitchFamily="34" charset="0"/>
              </a:rPr>
              <a:t>Fear </a:t>
            </a:r>
            <a:r>
              <a:rPr lang="en-US" altLang="en-US" sz="2000" dirty="0">
                <a:solidFill>
                  <a:srgbClr val="000000"/>
                </a:solidFill>
                <a:latin typeface="Arial" panose="020B0604020202020204" pitchFamily="34" charset="0"/>
                <a:cs typeface="Arial" panose="020B0604020202020204" pitchFamily="34" charset="0"/>
              </a:rPr>
              <a:t>of reprisal on part of workers (perceived mental or psychological stress)</a:t>
            </a:r>
          </a:p>
          <a:p>
            <a:pPr marL="609600" marR="0" lvl="0" indent="-609600" algn="l" defTabSz="914400" rtl="0" eaLnBrk="0" fontAlgn="base" latinLnBrk="0" hangingPunct="0">
              <a:lnSpc>
                <a:spcPct val="100000"/>
              </a:lnSpc>
              <a:spcBef>
                <a:spcPct val="0"/>
              </a:spcBef>
              <a:spcAft>
                <a:spcPct val="0"/>
              </a:spcAft>
              <a:buClr>
                <a:srgbClr val="000000"/>
              </a:buClr>
              <a:buSzPct val="100000"/>
              <a:buFont typeface="Wingdings" panose="05000000000000000000" pitchFamily="2" charset="2"/>
              <a:buChar char="Ø"/>
              <a:tabLst/>
              <a:defRPr/>
            </a:pPr>
            <a:endPar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6" name="Rectangle 2"/>
          <p:cNvSpPr>
            <a:spLocks noChangeArrowheads="1"/>
          </p:cNvSpPr>
          <p:nvPr/>
        </p:nvSpPr>
        <p:spPr bwMode="auto">
          <a:xfrm>
            <a:off x="455613" y="227013"/>
            <a:ext cx="822642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lvl="0" fontAlgn="base">
              <a:spcBef>
                <a:spcPct val="0"/>
              </a:spcBef>
              <a:spcAft>
                <a:spcPct val="0"/>
              </a:spcAft>
              <a:buClrTx/>
              <a:buSzTx/>
              <a:buNone/>
            </a:pPr>
            <a:r>
              <a:rPr lang="en-US" altLang="en-US" sz="2400" b="1" i="1" dirty="0" err="1">
                <a:solidFill>
                  <a:srgbClr val="000000"/>
                </a:solidFill>
              </a:rPr>
              <a:t>Westray</a:t>
            </a:r>
            <a:r>
              <a:rPr lang="en-US" altLang="en-US" sz="2400" b="1" i="1" dirty="0">
                <a:solidFill>
                  <a:srgbClr val="000000"/>
                </a:solidFill>
              </a:rPr>
              <a:t> Mine Incident – </a:t>
            </a:r>
            <a:r>
              <a:rPr lang="en-US" altLang="en-US" sz="2400" b="1" i="1" dirty="0" smtClean="0">
                <a:solidFill>
                  <a:srgbClr val="000000"/>
                </a:solidFill>
              </a:rPr>
              <a:t>Basic </a:t>
            </a:r>
            <a:r>
              <a:rPr lang="en-US" altLang="en-US" sz="2400" b="1" i="1" dirty="0">
                <a:solidFill>
                  <a:srgbClr val="000000"/>
                </a:solidFill>
              </a:rPr>
              <a:t>Causes:</a:t>
            </a:r>
          </a:p>
        </p:txBody>
      </p:sp>
      <p:sp>
        <p:nvSpPr>
          <p:cNvPr id="9" name="Slide Number Placeholder 1"/>
          <p:cNvSpPr txBox="1">
            <a:spLocks noGrp="1"/>
          </p:cNvSpPr>
          <p:nvPr/>
        </p:nvSpPr>
        <p:spPr bwMode="auto">
          <a:xfrm>
            <a:off x="7620000" y="6477000"/>
            <a:ext cx="914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0432A0-8F3C-4F18-BC66-19FC0E5B084E}" type="slidenum">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7" name="Rectangle 2"/>
          <p:cNvSpPr>
            <a:spLocks noChangeArrowheads="1"/>
          </p:cNvSpPr>
          <p:nvPr/>
        </p:nvSpPr>
        <p:spPr bwMode="auto">
          <a:xfrm>
            <a:off x="457200" y="6400800"/>
            <a:ext cx="4114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tx2"/>
              </a:buClr>
              <a:buSzPct val="65000"/>
              <a:buFont typeface="Wingdings" panose="05000000000000000000" pitchFamily="2" charset="2"/>
              <a:buChar char="v"/>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SzPct val="6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65000"/>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1" u="none" strike="noStrike" kern="1200" cap="none" spc="0" normalizeH="0" baseline="0" noProof="0" dirty="0" smtClean="0">
                <a:ln>
                  <a:noFill/>
                </a:ln>
                <a:solidFill>
                  <a:schemeClr val="bg2"/>
                </a:solidFill>
                <a:effectLst/>
                <a:uLnTx/>
                <a:uFillTx/>
                <a:latin typeface="Times New Roman" panose="02020603050405020304" pitchFamily="18" charset="0"/>
                <a:ea typeface="+mn-ea"/>
                <a:cs typeface="+mn-cs"/>
              </a:rPr>
              <a:t>Chapter 6.3: OH&amp;S In Canada</a:t>
            </a:r>
            <a:endParaRPr kumimoji="0" lang="en-US" altLang="en-US" sz="1800" b="1" i="1" u="none" strike="noStrike" kern="1200" cap="none" spc="0" normalizeH="0" baseline="0" noProof="0" dirty="0">
              <a:ln>
                <a:noFill/>
              </a:ln>
              <a:solidFill>
                <a:schemeClr val="bg2"/>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3337090566"/>
      </p:ext>
    </p:extLst>
  </p:cSld>
  <p:clrMapOvr>
    <a:masterClrMapping/>
  </p:clrMapOvr>
  <p:transition>
    <p:fade/>
  </p:transition>
</p:sld>
</file>

<file path=ppt/theme/theme1.xml><?xml version="1.0" encoding="utf-8"?>
<a:theme xmlns:a="http://schemas.openxmlformats.org/drawingml/2006/main" name="1_Sakura">
  <a:themeElements>
    <a:clrScheme name="Sakura 1">
      <a:dk1>
        <a:srgbClr val="463634"/>
      </a:dk1>
      <a:lt1>
        <a:srgbClr val="AA947E"/>
      </a:lt1>
      <a:dk2>
        <a:srgbClr val="795241"/>
      </a:dk2>
      <a:lt2>
        <a:srgbClr val="000000"/>
      </a:lt2>
      <a:accent1>
        <a:srgbClr val="F9DBD3"/>
      </a:accent1>
      <a:accent2>
        <a:srgbClr val="DACA9C"/>
      </a:accent2>
      <a:accent3>
        <a:srgbClr val="D2C8C0"/>
      </a:accent3>
      <a:accent4>
        <a:srgbClr val="3A2D2B"/>
      </a:accent4>
      <a:accent5>
        <a:srgbClr val="FBEAE6"/>
      </a:accent5>
      <a:accent6>
        <a:srgbClr val="C5B78D"/>
      </a:accent6>
      <a:hlink>
        <a:srgbClr val="393A18"/>
      </a:hlink>
      <a:folHlink>
        <a:srgbClr val="560000"/>
      </a:folHlink>
    </a:clrScheme>
    <a:fontScheme name="Sakura">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Sakura 1">
        <a:dk1>
          <a:srgbClr val="463634"/>
        </a:dk1>
        <a:lt1>
          <a:srgbClr val="AA947E"/>
        </a:lt1>
        <a:dk2>
          <a:srgbClr val="795241"/>
        </a:dk2>
        <a:lt2>
          <a:srgbClr val="000000"/>
        </a:lt2>
        <a:accent1>
          <a:srgbClr val="F9DBD3"/>
        </a:accent1>
        <a:accent2>
          <a:srgbClr val="DACA9C"/>
        </a:accent2>
        <a:accent3>
          <a:srgbClr val="D2C8C0"/>
        </a:accent3>
        <a:accent4>
          <a:srgbClr val="3A2D2B"/>
        </a:accent4>
        <a:accent5>
          <a:srgbClr val="FBEAE6"/>
        </a:accent5>
        <a:accent6>
          <a:srgbClr val="C5B78D"/>
        </a:accent6>
        <a:hlink>
          <a:srgbClr val="393A18"/>
        </a:hlink>
        <a:folHlink>
          <a:srgbClr val="560000"/>
        </a:folHlink>
      </a:clrScheme>
      <a:clrMap bg1="lt1" tx1="dk1" bg2="lt2" tx2="dk2" accent1="accent1" accent2="accent2" accent3="accent3" accent4="accent4" accent5="accent5" accent6="accent6" hlink="hlink" folHlink="folHlink"/>
    </a:extraClrScheme>
    <a:extraClrScheme>
      <a:clrScheme name="Sakura 2">
        <a:dk1>
          <a:srgbClr val="463634"/>
        </a:dk1>
        <a:lt1>
          <a:srgbClr val="FFFFCC"/>
        </a:lt1>
        <a:dk2>
          <a:srgbClr val="795241"/>
        </a:dk2>
        <a:lt2>
          <a:srgbClr val="000000"/>
        </a:lt2>
        <a:accent1>
          <a:srgbClr val="F9DBD3"/>
        </a:accent1>
        <a:accent2>
          <a:srgbClr val="DACA9C"/>
        </a:accent2>
        <a:accent3>
          <a:srgbClr val="FFFFE2"/>
        </a:accent3>
        <a:accent4>
          <a:srgbClr val="3A2D2B"/>
        </a:accent4>
        <a:accent5>
          <a:srgbClr val="FBEAE6"/>
        </a:accent5>
        <a:accent6>
          <a:srgbClr val="C5B78D"/>
        </a:accent6>
        <a:hlink>
          <a:srgbClr val="393A18"/>
        </a:hlink>
        <a:folHlink>
          <a:srgbClr val="560000"/>
        </a:folHlink>
      </a:clrScheme>
      <a:clrMap bg1="lt1" tx1="dk1" bg2="lt2" tx2="dk2" accent1="accent1" accent2="accent2" accent3="accent3" accent4="accent4" accent5="accent5" accent6="accent6" hlink="hlink" folHlink="folHlink"/>
    </a:extraClrScheme>
    <a:extraClrScheme>
      <a:clrScheme name="Sakura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Sakura">
  <a:themeElements>
    <a:clrScheme name="Sakura 1">
      <a:dk1>
        <a:srgbClr val="463634"/>
      </a:dk1>
      <a:lt1>
        <a:srgbClr val="AA947E"/>
      </a:lt1>
      <a:dk2>
        <a:srgbClr val="795241"/>
      </a:dk2>
      <a:lt2>
        <a:srgbClr val="000000"/>
      </a:lt2>
      <a:accent1>
        <a:srgbClr val="F9DBD3"/>
      </a:accent1>
      <a:accent2>
        <a:srgbClr val="DACA9C"/>
      </a:accent2>
      <a:accent3>
        <a:srgbClr val="D2C8C0"/>
      </a:accent3>
      <a:accent4>
        <a:srgbClr val="3A2D2B"/>
      </a:accent4>
      <a:accent5>
        <a:srgbClr val="FBEAE6"/>
      </a:accent5>
      <a:accent6>
        <a:srgbClr val="C5B78D"/>
      </a:accent6>
      <a:hlink>
        <a:srgbClr val="393A18"/>
      </a:hlink>
      <a:folHlink>
        <a:srgbClr val="560000"/>
      </a:folHlink>
    </a:clrScheme>
    <a:fontScheme name="Sakura">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Sakura 1">
        <a:dk1>
          <a:srgbClr val="463634"/>
        </a:dk1>
        <a:lt1>
          <a:srgbClr val="AA947E"/>
        </a:lt1>
        <a:dk2>
          <a:srgbClr val="795241"/>
        </a:dk2>
        <a:lt2>
          <a:srgbClr val="000000"/>
        </a:lt2>
        <a:accent1>
          <a:srgbClr val="F9DBD3"/>
        </a:accent1>
        <a:accent2>
          <a:srgbClr val="DACA9C"/>
        </a:accent2>
        <a:accent3>
          <a:srgbClr val="D2C8C0"/>
        </a:accent3>
        <a:accent4>
          <a:srgbClr val="3A2D2B"/>
        </a:accent4>
        <a:accent5>
          <a:srgbClr val="FBEAE6"/>
        </a:accent5>
        <a:accent6>
          <a:srgbClr val="C5B78D"/>
        </a:accent6>
        <a:hlink>
          <a:srgbClr val="393A18"/>
        </a:hlink>
        <a:folHlink>
          <a:srgbClr val="560000"/>
        </a:folHlink>
      </a:clrScheme>
      <a:clrMap bg1="lt1" tx1="dk1" bg2="lt2" tx2="dk2" accent1="accent1" accent2="accent2" accent3="accent3" accent4="accent4" accent5="accent5" accent6="accent6" hlink="hlink" folHlink="folHlink"/>
    </a:extraClrScheme>
    <a:extraClrScheme>
      <a:clrScheme name="Sakura 2">
        <a:dk1>
          <a:srgbClr val="463634"/>
        </a:dk1>
        <a:lt1>
          <a:srgbClr val="FFFFCC"/>
        </a:lt1>
        <a:dk2>
          <a:srgbClr val="795241"/>
        </a:dk2>
        <a:lt2>
          <a:srgbClr val="000000"/>
        </a:lt2>
        <a:accent1>
          <a:srgbClr val="F9DBD3"/>
        </a:accent1>
        <a:accent2>
          <a:srgbClr val="DACA9C"/>
        </a:accent2>
        <a:accent3>
          <a:srgbClr val="FFFFE2"/>
        </a:accent3>
        <a:accent4>
          <a:srgbClr val="3A2D2B"/>
        </a:accent4>
        <a:accent5>
          <a:srgbClr val="FBEAE6"/>
        </a:accent5>
        <a:accent6>
          <a:srgbClr val="C5B78D"/>
        </a:accent6>
        <a:hlink>
          <a:srgbClr val="393A18"/>
        </a:hlink>
        <a:folHlink>
          <a:srgbClr val="560000"/>
        </a:folHlink>
      </a:clrScheme>
      <a:clrMap bg1="lt1" tx1="dk1" bg2="lt2" tx2="dk2" accent1="accent1" accent2="accent2" accent3="accent3" accent4="accent4" accent5="accent5" accent6="accent6" hlink="hlink" folHlink="folHlink"/>
    </a:extraClrScheme>
    <a:extraClrScheme>
      <a:clrScheme name="Sakura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Sakura">
  <a:themeElements>
    <a:clrScheme name="Sakura 1">
      <a:dk1>
        <a:srgbClr val="463634"/>
      </a:dk1>
      <a:lt1>
        <a:srgbClr val="AA947E"/>
      </a:lt1>
      <a:dk2>
        <a:srgbClr val="795241"/>
      </a:dk2>
      <a:lt2>
        <a:srgbClr val="000000"/>
      </a:lt2>
      <a:accent1>
        <a:srgbClr val="F9DBD3"/>
      </a:accent1>
      <a:accent2>
        <a:srgbClr val="DACA9C"/>
      </a:accent2>
      <a:accent3>
        <a:srgbClr val="D2C8C0"/>
      </a:accent3>
      <a:accent4>
        <a:srgbClr val="3A2D2B"/>
      </a:accent4>
      <a:accent5>
        <a:srgbClr val="FBEAE6"/>
      </a:accent5>
      <a:accent6>
        <a:srgbClr val="C5B78D"/>
      </a:accent6>
      <a:hlink>
        <a:srgbClr val="393A18"/>
      </a:hlink>
      <a:folHlink>
        <a:srgbClr val="560000"/>
      </a:folHlink>
    </a:clrScheme>
    <a:fontScheme name="Sakura">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Sakura 1">
        <a:dk1>
          <a:srgbClr val="463634"/>
        </a:dk1>
        <a:lt1>
          <a:srgbClr val="AA947E"/>
        </a:lt1>
        <a:dk2>
          <a:srgbClr val="795241"/>
        </a:dk2>
        <a:lt2>
          <a:srgbClr val="000000"/>
        </a:lt2>
        <a:accent1>
          <a:srgbClr val="F9DBD3"/>
        </a:accent1>
        <a:accent2>
          <a:srgbClr val="DACA9C"/>
        </a:accent2>
        <a:accent3>
          <a:srgbClr val="D2C8C0"/>
        </a:accent3>
        <a:accent4>
          <a:srgbClr val="3A2D2B"/>
        </a:accent4>
        <a:accent5>
          <a:srgbClr val="FBEAE6"/>
        </a:accent5>
        <a:accent6>
          <a:srgbClr val="C5B78D"/>
        </a:accent6>
        <a:hlink>
          <a:srgbClr val="393A18"/>
        </a:hlink>
        <a:folHlink>
          <a:srgbClr val="560000"/>
        </a:folHlink>
      </a:clrScheme>
      <a:clrMap bg1="lt1" tx1="dk1" bg2="lt2" tx2="dk2" accent1="accent1" accent2="accent2" accent3="accent3" accent4="accent4" accent5="accent5" accent6="accent6" hlink="hlink" folHlink="folHlink"/>
    </a:extraClrScheme>
    <a:extraClrScheme>
      <a:clrScheme name="Sakura 2">
        <a:dk1>
          <a:srgbClr val="463634"/>
        </a:dk1>
        <a:lt1>
          <a:srgbClr val="FFFFCC"/>
        </a:lt1>
        <a:dk2>
          <a:srgbClr val="795241"/>
        </a:dk2>
        <a:lt2>
          <a:srgbClr val="000000"/>
        </a:lt2>
        <a:accent1>
          <a:srgbClr val="F9DBD3"/>
        </a:accent1>
        <a:accent2>
          <a:srgbClr val="DACA9C"/>
        </a:accent2>
        <a:accent3>
          <a:srgbClr val="FFFFE2"/>
        </a:accent3>
        <a:accent4>
          <a:srgbClr val="3A2D2B"/>
        </a:accent4>
        <a:accent5>
          <a:srgbClr val="FBEAE6"/>
        </a:accent5>
        <a:accent6>
          <a:srgbClr val="C5B78D"/>
        </a:accent6>
        <a:hlink>
          <a:srgbClr val="393A18"/>
        </a:hlink>
        <a:folHlink>
          <a:srgbClr val="560000"/>
        </a:folHlink>
      </a:clrScheme>
      <a:clrMap bg1="lt1" tx1="dk1" bg2="lt2" tx2="dk2" accent1="accent1" accent2="accent2" accent3="accent3" accent4="accent4" accent5="accent5" accent6="accent6" hlink="hlink" folHlink="folHlink"/>
    </a:extraClrScheme>
    <a:extraClrScheme>
      <a:clrScheme name="Sakura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7368</TotalTime>
  <Words>2760</Words>
  <Application>Microsoft Office PowerPoint</Application>
  <PresentationFormat>On-screen Show (4:3)</PresentationFormat>
  <Paragraphs>427</Paragraphs>
  <Slides>28</Slides>
  <Notes>26</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28</vt:i4>
      </vt:variant>
    </vt:vector>
  </HeadingPairs>
  <TitlesOfParts>
    <vt:vector size="36" baseType="lpstr">
      <vt:lpstr>ＭＳ Ｐゴシック</vt:lpstr>
      <vt:lpstr>Arial</vt:lpstr>
      <vt:lpstr>Calibri</vt:lpstr>
      <vt:lpstr>Times New Roman</vt:lpstr>
      <vt:lpstr>Wingdings</vt:lpstr>
      <vt:lpstr>1_Sakura</vt:lpstr>
      <vt:lpstr>Sakura</vt:lpstr>
      <vt:lpstr>2_Sakura</vt:lpstr>
      <vt:lpstr>On Becoming a Leader in Risk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Alberta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Our Expertise in …  Engineering Safety and Risk Management</dc:title>
  <dc:creator>Lisa White</dc:creator>
  <cp:lastModifiedBy>JR Cocchio</cp:lastModifiedBy>
  <cp:revision>128</cp:revision>
  <cp:lastPrinted>2018-09-24T19:22:58Z</cp:lastPrinted>
  <dcterms:created xsi:type="dcterms:W3CDTF">2018-06-28T16:35:08Z</dcterms:created>
  <dcterms:modified xsi:type="dcterms:W3CDTF">2019-11-02T18:33:37Z</dcterms:modified>
</cp:coreProperties>
</file>